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99" r:id="rId2"/>
    <p:sldId id="260" r:id="rId3"/>
    <p:sldId id="258" r:id="rId4"/>
    <p:sldId id="261" r:id="rId5"/>
    <p:sldId id="262" r:id="rId6"/>
    <p:sldId id="264" r:id="rId7"/>
    <p:sldId id="263" r:id="rId8"/>
    <p:sldId id="271" r:id="rId9"/>
    <p:sldId id="268" r:id="rId10"/>
    <p:sldId id="267" r:id="rId11"/>
    <p:sldId id="269" r:id="rId12"/>
    <p:sldId id="266"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90" r:id="rId29"/>
    <p:sldId id="291" r:id="rId30"/>
    <p:sldId id="292" r:id="rId31"/>
    <p:sldId id="293" r:id="rId32"/>
    <p:sldId id="296" r:id="rId33"/>
    <p:sldId id="295" r:id="rId34"/>
    <p:sldId id="297" r:id="rId35"/>
    <p:sldId id="298" r:id="rId36"/>
    <p:sldId id="300" r:id="rId37"/>
    <p:sldId id="301" r:id="rId38"/>
    <p:sldId id="302" r:id="rId39"/>
    <p:sldId id="303" r:id="rId40"/>
    <p:sldId id="304" r:id="rId41"/>
    <p:sldId id="305" r:id="rId42"/>
    <p:sldId id="311" r:id="rId43"/>
    <p:sldId id="310" r:id="rId44"/>
    <p:sldId id="309" r:id="rId45"/>
    <p:sldId id="308" r:id="rId46"/>
    <p:sldId id="326" r:id="rId47"/>
    <p:sldId id="327" r:id="rId48"/>
    <p:sldId id="307" r:id="rId49"/>
    <p:sldId id="306" r:id="rId50"/>
    <p:sldId id="312" r:id="rId51"/>
    <p:sldId id="313" r:id="rId52"/>
    <p:sldId id="314" r:id="rId53"/>
    <p:sldId id="315" r:id="rId54"/>
    <p:sldId id="324" r:id="rId55"/>
    <p:sldId id="316" r:id="rId56"/>
    <p:sldId id="317" r:id="rId57"/>
    <p:sldId id="318" r:id="rId58"/>
    <p:sldId id="319" r:id="rId59"/>
    <p:sldId id="322" r:id="rId60"/>
    <p:sldId id="320" r:id="rId61"/>
    <p:sldId id="321" r:id="rId62"/>
    <p:sldId id="323" r:id="rId63"/>
    <p:sldId id="286" r:id="rId6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00"/>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934" y="-10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73F481-95FA-4399-A926-0EB032E40B85}" type="datetimeFigureOut">
              <a:rPr lang="fr-FR" smtClean="0"/>
              <a:t>20/11/2020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BF68F4-218A-42AE-B12F-9AFC623BB8B5}" type="slidenum">
              <a:rPr lang="fr-FR" smtClean="0"/>
              <a:t>‹N°›</a:t>
            </a:fld>
            <a:endParaRPr lang="fr-FR"/>
          </a:p>
        </p:txBody>
      </p:sp>
    </p:spTree>
    <p:extLst>
      <p:ext uri="{BB962C8B-B14F-4D97-AF65-F5344CB8AC3E}">
        <p14:creationId xmlns:p14="http://schemas.microsoft.com/office/powerpoint/2010/main" val="2319814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5BF68F4-218A-42AE-B12F-9AFC623BB8B5}" type="slidenum">
              <a:rPr lang="fr-FR" smtClean="0"/>
              <a:t>33</a:t>
            </a:fld>
            <a:endParaRPr lang="fr-FR"/>
          </a:p>
        </p:txBody>
      </p:sp>
    </p:spTree>
    <p:extLst>
      <p:ext uri="{BB962C8B-B14F-4D97-AF65-F5344CB8AC3E}">
        <p14:creationId xmlns:p14="http://schemas.microsoft.com/office/powerpoint/2010/main" val="291920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9A69D0D-2025-4263-A8C0-18CB700AE2C6}" type="datetimeFigureOut">
              <a:rPr lang="fr-FR" smtClean="0"/>
              <a:t>20/11/2020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47F598-1351-4346-A2ED-5F7763B2ACBD}" type="slidenum">
              <a:rPr lang="fr-FR" smtClean="0"/>
              <a:t>‹N°›</a:t>
            </a:fld>
            <a:endParaRPr lang="fr-FR"/>
          </a:p>
        </p:txBody>
      </p:sp>
    </p:spTree>
    <p:extLst>
      <p:ext uri="{BB962C8B-B14F-4D97-AF65-F5344CB8AC3E}">
        <p14:creationId xmlns:p14="http://schemas.microsoft.com/office/powerpoint/2010/main" val="2619315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A69D0D-2025-4263-A8C0-18CB700AE2C6}" type="datetimeFigureOut">
              <a:rPr lang="fr-FR" smtClean="0"/>
              <a:t>20/11/2020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47F598-1351-4346-A2ED-5F7763B2ACBD}" type="slidenum">
              <a:rPr lang="fr-FR" smtClean="0"/>
              <a:t>‹N°›</a:t>
            </a:fld>
            <a:endParaRPr lang="fr-FR"/>
          </a:p>
        </p:txBody>
      </p:sp>
    </p:spTree>
    <p:extLst>
      <p:ext uri="{BB962C8B-B14F-4D97-AF65-F5344CB8AC3E}">
        <p14:creationId xmlns:p14="http://schemas.microsoft.com/office/powerpoint/2010/main" val="472459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A69D0D-2025-4263-A8C0-18CB700AE2C6}" type="datetimeFigureOut">
              <a:rPr lang="fr-FR" smtClean="0"/>
              <a:t>20/11/2020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47F598-1351-4346-A2ED-5F7763B2ACBD}" type="slidenum">
              <a:rPr lang="fr-FR" smtClean="0"/>
              <a:t>‹N°›</a:t>
            </a:fld>
            <a:endParaRPr lang="fr-FR"/>
          </a:p>
        </p:txBody>
      </p:sp>
    </p:spTree>
    <p:extLst>
      <p:ext uri="{BB962C8B-B14F-4D97-AF65-F5344CB8AC3E}">
        <p14:creationId xmlns:p14="http://schemas.microsoft.com/office/powerpoint/2010/main" val="234482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A69D0D-2025-4263-A8C0-18CB700AE2C6}" type="datetimeFigureOut">
              <a:rPr lang="fr-FR" smtClean="0"/>
              <a:t>20/11/2020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47F598-1351-4346-A2ED-5F7763B2ACBD}" type="slidenum">
              <a:rPr lang="fr-FR" smtClean="0"/>
              <a:t>‹N°›</a:t>
            </a:fld>
            <a:endParaRPr lang="fr-FR"/>
          </a:p>
        </p:txBody>
      </p:sp>
    </p:spTree>
    <p:extLst>
      <p:ext uri="{BB962C8B-B14F-4D97-AF65-F5344CB8AC3E}">
        <p14:creationId xmlns:p14="http://schemas.microsoft.com/office/powerpoint/2010/main" val="375889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9A69D0D-2025-4263-A8C0-18CB700AE2C6}" type="datetimeFigureOut">
              <a:rPr lang="fr-FR" smtClean="0"/>
              <a:t>20/11/2020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47F598-1351-4346-A2ED-5F7763B2ACBD}" type="slidenum">
              <a:rPr lang="fr-FR" smtClean="0"/>
              <a:t>‹N°›</a:t>
            </a:fld>
            <a:endParaRPr lang="fr-FR"/>
          </a:p>
        </p:txBody>
      </p:sp>
    </p:spTree>
    <p:extLst>
      <p:ext uri="{BB962C8B-B14F-4D97-AF65-F5344CB8AC3E}">
        <p14:creationId xmlns:p14="http://schemas.microsoft.com/office/powerpoint/2010/main" val="174863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9A69D0D-2025-4263-A8C0-18CB700AE2C6}" type="datetimeFigureOut">
              <a:rPr lang="fr-FR" smtClean="0"/>
              <a:t>20/11/2020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47F598-1351-4346-A2ED-5F7763B2ACBD}" type="slidenum">
              <a:rPr lang="fr-FR" smtClean="0"/>
              <a:t>‹N°›</a:t>
            </a:fld>
            <a:endParaRPr lang="fr-FR"/>
          </a:p>
        </p:txBody>
      </p:sp>
    </p:spTree>
    <p:extLst>
      <p:ext uri="{BB962C8B-B14F-4D97-AF65-F5344CB8AC3E}">
        <p14:creationId xmlns:p14="http://schemas.microsoft.com/office/powerpoint/2010/main" val="193661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9A69D0D-2025-4263-A8C0-18CB700AE2C6}" type="datetimeFigureOut">
              <a:rPr lang="fr-FR" smtClean="0"/>
              <a:t>20/11/2020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B47F598-1351-4346-A2ED-5F7763B2ACBD}" type="slidenum">
              <a:rPr lang="fr-FR" smtClean="0"/>
              <a:t>‹N°›</a:t>
            </a:fld>
            <a:endParaRPr lang="fr-FR"/>
          </a:p>
        </p:txBody>
      </p:sp>
    </p:spTree>
    <p:extLst>
      <p:ext uri="{BB962C8B-B14F-4D97-AF65-F5344CB8AC3E}">
        <p14:creationId xmlns:p14="http://schemas.microsoft.com/office/powerpoint/2010/main" val="83860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9A69D0D-2025-4263-A8C0-18CB700AE2C6}" type="datetimeFigureOut">
              <a:rPr lang="fr-FR" smtClean="0"/>
              <a:t>20/11/2020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47F598-1351-4346-A2ED-5F7763B2ACBD}" type="slidenum">
              <a:rPr lang="fr-FR" smtClean="0"/>
              <a:t>‹N°›</a:t>
            </a:fld>
            <a:endParaRPr lang="fr-FR"/>
          </a:p>
        </p:txBody>
      </p:sp>
    </p:spTree>
    <p:extLst>
      <p:ext uri="{BB962C8B-B14F-4D97-AF65-F5344CB8AC3E}">
        <p14:creationId xmlns:p14="http://schemas.microsoft.com/office/powerpoint/2010/main" val="196675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9A69D0D-2025-4263-A8C0-18CB700AE2C6}" type="datetimeFigureOut">
              <a:rPr lang="fr-FR" smtClean="0"/>
              <a:t>20/11/2020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47F598-1351-4346-A2ED-5F7763B2ACBD}" type="slidenum">
              <a:rPr lang="fr-FR" smtClean="0"/>
              <a:t>‹N°›</a:t>
            </a:fld>
            <a:endParaRPr lang="fr-FR"/>
          </a:p>
        </p:txBody>
      </p:sp>
    </p:spTree>
    <p:extLst>
      <p:ext uri="{BB962C8B-B14F-4D97-AF65-F5344CB8AC3E}">
        <p14:creationId xmlns:p14="http://schemas.microsoft.com/office/powerpoint/2010/main" val="222620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9A69D0D-2025-4263-A8C0-18CB700AE2C6}" type="datetimeFigureOut">
              <a:rPr lang="fr-FR" smtClean="0"/>
              <a:t>20/11/2020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47F598-1351-4346-A2ED-5F7763B2ACBD}" type="slidenum">
              <a:rPr lang="fr-FR" smtClean="0"/>
              <a:t>‹N°›</a:t>
            </a:fld>
            <a:endParaRPr lang="fr-FR"/>
          </a:p>
        </p:txBody>
      </p:sp>
    </p:spTree>
    <p:extLst>
      <p:ext uri="{BB962C8B-B14F-4D97-AF65-F5344CB8AC3E}">
        <p14:creationId xmlns:p14="http://schemas.microsoft.com/office/powerpoint/2010/main" val="4055001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9A69D0D-2025-4263-A8C0-18CB700AE2C6}" type="datetimeFigureOut">
              <a:rPr lang="fr-FR" smtClean="0"/>
              <a:t>20/11/2020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47F598-1351-4346-A2ED-5F7763B2ACBD}" type="slidenum">
              <a:rPr lang="fr-FR" smtClean="0"/>
              <a:t>‹N°›</a:t>
            </a:fld>
            <a:endParaRPr lang="fr-FR"/>
          </a:p>
        </p:txBody>
      </p:sp>
    </p:spTree>
    <p:extLst>
      <p:ext uri="{BB962C8B-B14F-4D97-AF65-F5344CB8AC3E}">
        <p14:creationId xmlns:p14="http://schemas.microsoft.com/office/powerpoint/2010/main" val="240113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69D0D-2025-4263-A8C0-18CB700AE2C6}" type="datetimeFigureOut">
              <a:rPr lang="fr-FR" smtClean="0"/>
              <a:t>20/11/2020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7F598-1351-4346-A2ED-5F7763B2ACBD}" type="slidenum">
              <a:rPr lang="fr-FR" smtClean="0"/>
              <a:t>‹N°›</a:t>
            </a:fld>
            <a:endParaRPr lang="fr-FR"/>
          </a:p>
        </p:txBody>
      </p:sp>
    </p:spTree>
    <p:extLst>
      <p:ext uri="{BB962C8B-B14F-4D97-AF65-F5344CB8AC3E}">
        <p14:creationId xmlns:p14="http://schemas.microsoft.com/office/powerpoint/2010/main" val="232399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361938753"/>
              </p:ext>
            </p:extLst>
          </p:nvPr>
        </p:nvGraphicFramePr>
        <p:xfrm>
          <a:off x="35496" y="332656"/>
          <a:ext cx="9001000" cy="5832648"/>
        </p:xfrm>
        <a:graphic>
          <a:graphicData uri="http://schemas.openxmlformats.org/drawingml/2006/table">
            <a:tbl>
              <a:tblPr firstRow="1" bandRow="1">
                <a:tableStyleId>{5C22544A-7EE6-4342-B048-85BDC9FD1C3A}</a:tableStyleId>
              </a:tblPr>
              <a:tblGrid>
                <a:gridCol w="9001000"/>
              </a:tblGrid>
              <a:tr h="5832648">
                <a:tc>
                  <a:txBody>
                    <a:bodyPr/>
                    <a:lstStyle/>
                    <a:p>
                      <a:endParaRPr lang="fr-FR" b="0" dirty="0" smtClean="0">
                        <a:solidFill>
                          <a:srgbClr val="C00000"/>
                        </a:solidFill>
                      </a:endParaRPr>
                    </a:p>
                    <a:p>
                      <a:pPr algn="ctr"/>
                      <a:r>
                        <a:rPr lang="fr-FR" sz="2000" b="0" dirty="0" smtClean="0">
                          <a:solidFill>
                            <a:srgbClr val="C00000"/>
                          </a:solidFill>
                          <a:latin typeface="Cambria" panose="02040503050406030204" pitchFamily="18" charset="0"/>
                          <a:ea typeface="Cambria" panose="02040503050406030204" pitchFamily="18" charset="0"/>
                        </a:rPr>
                        <a:t>DIAPORAMA</a:t>
                      </a:r>
                    </a:p>
                    <a:p>
                      <a:pPr algn="ctr"/>
                      <a:endParaRPr lang="fr-FR" sz="2000" b="0" dirty="0" smtClean="0">
                        <a:solidFill>
                          <a:srgbClr val="C00000"/>
                        </a:solidFill>
                        <a:latin typeface="Cambria" panose="02040503050406030204" pitchFamily="18" charset="0"/>
                        <a:ea typeface="Cambria" panose="02040503050406030204" pitchFamily="18" charset="0"/>
                      </a:endParaRPr>
                    </a:p>
                    <a:p>
                      <a:pPr algn="ctr"/>
                      <a:r>
                        <a:rPr lang="fr-FR" sz="2000" b="0" dirty="0" smtClean="0">
                          <a:solidFill>
                            <a:srgbClr val="C00000"/>
                          </a:solidFill>
                          <a:latin typeface="Cambria" panose="02040503050406030204" pitchFamily="18" charset="0"/>
                          <a:ea typeface="Cambria" panose="02040503050406030204" pitchFamily="18" charset="0"/>
                        </a:rPr>
                        <a:t>Orchidées du Poitou-Charentes</a:t>
                      </a:r>
                      <a:r>
                        <a:rPr lang="fr-FR" sz="2000" b="0" baseline="0" dirty="0" smtClean="0">
                          <a:solidFill>
                            <a:srgbClr val="C00000"/>
                          </a:solidFill>
                          <a:latin typeface="Cambria" panose="02040503050406030204" pitchFamily="18" charset="0"/>
                          <a:ea typeface="Cambria" panose="02040503050406030204" pitchFamily="18" charset="0"/>
                        </a:rPr>
                        <a:t> et de la Vendée</a:t>
                      </a:r>
                    </a:p>
                    <a:p>
                      <a:pPr algn="ctr"/>
                      <a:r>
                        <a:rPr lang="fr-FR" sz="2000" b="0" baseline="0" dirty="0" smtClean="0">
                          <a:solidFill>
                            <a:srgbClr val="C00000"/>
                          </a:solidFill>
                          <a:latin typeface="Cambria" panose="02040503050406030204" pitchFamily="18" charset="0"/>
                          <a:ea typeface="Cambria" panose="02040503050406030204" pitchFamily="18" charset="0"/>
                        </a:rPr>
                        <a:t>Départements de Charente, Charente Mme, Deux-Sèvres, Vendée, Vienne</a:t>
                      </a:r>
                    </a:p>
                    <a:p>
                      <a:pPr algn="ctr"/>
                      <a:endParaRPr lang="fr-FR" sz="2000" b="0" dirty="0" smtClean="0">
                        <a:solidFill>
                          <a:srgbClr val="C00000"/>
                        </a:solidFill>
                        <a:latin typeface="Cambria" panose="02040503050406030204" pitchFamily="18" charset="0"/>
                        <a:ea typeface="Cambria" panose="02040503050406030204" pitchFamily="18" charset="0"/>
                      </a:endParaRPr>
                    </a:p>
                    <a:p>
                      <a:endParaRPr lang="fr-FR" dirty="0" smtClean="0"/>
                    </a:p>
                    <a:p>
                      <a:pPr algn="ctr"/>
                      <a:r>
                        <a:rPr lang="fr-FR" sz="2000" b="0" dirty="0" smtClean="0">
                          <a:solidFill>
                            <a:schemeClr val="tx1"/>
                          </a:solidFill>
                          <a:latin typeface="Cambria" panose="02040503050406030204" pitchFamily="18" charset="0"/>
                          <a:ea typeface="Cambria" panose="02040503050406030204" pitchFamily="18" charset="0"/>
                        </a:rPr>
                        <a:t>Pour faire défiler le diaporama</a:t>
                      </a:r>
                    </a:p>
                    <a:p>
                      <a:pPr algn="ctr"/>
                      <a:endParaRPr lang="fr-FR" sz="2000" b="0" dirty="0" smtClean="0">
                        <a:solidFill>
                          <a:schemeClr val="tx1"/>
                        </a:solidFill>
                        <a:latin typeface="Cambria" panose="02040503050406030204" pitchFamily="18" charset="0"/>
                        <a:ea typeface="Cambria" panose="02040503050406030204" pitchFamily="18" charset="0"/>
                      </a:endParaRPr>
                    </a:p>
                    <a:p>
                      <a:r>
                        <a:rPr lang="fr-FR" sz="2000" b="0" dirty="0" smtClean="0">
                          <a:solidFill>
                            <a:schemeClr val="tx1"/>
                          </a:solidFill>
                          <a:latin typeface="Cambria" panose="02040503050406030204" pitchFamily="18" charset="0"/>
                          <a:ea typeface="Cambria" panose="02040503050406030204" pitchFamily="18" charset="0"/>
                        </a:rPr>
                        <a:t>1- Clic gauche  sur  « Diaporama »  dans la barre des outils</a:t>
                      </a:r>
                    </a:p>
                    <a:p>
                      <a:endParaRPr lang="fr-FR" dirty="0" smtClean="0"/>
                    </a:p>
                    <a:p>
                      <a:r>
                        <a:rPr lang="fr-FR" sz="2000" b="0" dirty="0" smtClean="0">
                          <a:solidFill>
                            <a:schemeClr val="tx1"/>
                          </a:solidFill>
                          <a:latin typeface="Cambria" panose="02040503050406030204" pitchFamily="18" charset="0"/>
                          <a:ea typeface="Cambria" panose="02040503050406030204" pitchFamily="18" charset="0"/>
                        </a:rPr>
                        <a:t>2 - Clic gauche</a:t>
                      </a:r>
                      <a:r>
                        <a:rPr lang="fr-FR" sz="2000" b="0" baseline="0" dirty="0" smtClean="0">
                          <a:solidFill>
                            <a:schemeClr val="tx1"/>
                          </a:solidFill>
                          <a:latin typeface="Cambria" panose="02040503050406030204" pitchFamily="18" charset="0"/>
                          <a:ea typeface="Cambria" panose="02040503050406030204" pitchFamily="18" charset="0"/>
                        </a:rPr>
                        <a:t>  sur « A partir du début » ou toute autre option </a:t>
                      </a:r>
                    </a:p>
                    <a:p>
                      <a:pPr algn="ctr"/>
                      <a:r>
                        <a:rPr lang="fr-FR" sz="2000" b="0" baseline="0" dirty="0" smtClean="0">
                          <a:solidFill>
                            <a:schemeClr val="tx1"/>
                          </a:solidFill>
                          <a:latin typeface="Cambria" panose="02040503050406030204" pitchFamily="18" charset="0"/>
                          <a:ea typeface="Cambria" panose="02040503050406030204" pitchFamily="18" charset="0"/>
                        </a:rPr>
                        <a:t>selon le choix de l’utilisateur</a:t>
                      </a:r>
                    </a:p>
                    <a:p>
                      <a:pPr algn="ctr"/>
                      <a:endParaRPr lang="fr-FR" sz="2000" b="0" baseline="0" dirty="0" smtClean="0">
                        <a:solidFill>
                          <a:schemeClr val="tx1"/>
                        </a:solidFill>
                        <a:latin typeface="Cambria" panose="02040503050406030204" pitchFamily="18" charset="0"/>
                        <a:ea typeface="Cambria" panose="02040503050406030204" pitchFamily="18" charset="0"/>
                      </a:endParaRPr>
                    </a:p>
                    <a:p>
                      <a:pPr algn="l"/>
                      <a:r>
                        <a:rPr lang="fr-FR" sz="2000" b="0" baseline="0" dirty="0" smtClean="0">
                          <a:solidFill>
                            <a:schemeClr val="tx1"/>
                          </a:solidFill>
                          <a:latin typeface="Cambria" panose="02040503050406030204" pitchFamily="18" charset="0"/>
                          <a:ea typeface="Cambria" panose="02040503050406030204" pitchFamily="18" charset="0"/>
                        </a:rPr>
                        <a:t>3 - Avancement du diaporama par la souris  (clic gauche) ou au clavier (-&gt;)</a:t>
                      </a:r>
                    </a:p>
                    <a:p>
                      <a:r>
                        <a:rPr lang="fr-FR" sz="2000" b="0" baseline="0" dirty="0" smtClean="0">
                          <a:solidFill>
                            <a:schemeClr val="tx1"/>
                          </a:solidFill>
                          <a:latin typeface="Cambria" panose="02040503050406030204" pitchFamily="18" charset="0"/>
                          <a:ea typeface="Cambria" panose="02040503050406030204" pitchFamily="18" charset="0"/>
                        </a:rPr>
                        <a:t>       Retour à la diapositive précédente (&lt;-)</a:t>
                      </a:r>
                    </a:p>
                    <a:p>
                      <a:endParaRPr lang="fr-FR" sz="2000" b="0" dirty="0" smtClean="0">
                        <a:solidFill>
                          <a:schemeClr val="tx1"/>
                        </a:solidFill>
                        <a:latin typeface="Cambria" panose="02040503050406030204" pitchFamily="18" charset="0"/>
                        <a:ea typeface="Cambria" panose="02040503050406030204" pitchFamily="18" charset="0"/>
                      </a:endParaRPr>
                    </a:p>
                    <a:p>
                      <a:endParaRPr lang="fr-FR" dirty="0" smtClean="0"/>
                    </a:p>
                    <a:p>
                      <a:endParaRPr lang="fr-FR" dirty="0" smtClean="0"/>
                    </a:p>
                  </a:txBody>
                  <a:tcPr>
                    <a:solidFill>
                      <a:schemeClr val="bg1"/>
                    </a:solidFill>
                  </a:tcPr>
                </a:tc>
              </a:tr>
            </a:tbl>
          </a:graphicData>
        </a:graphic>
      </p:graphicFrame>
    </p:spTree>
    <p:extLst>
      <p:ext uri="{BB962C8B-B14F-4D97-AF65-F5344CB8AC3E}">
        <p14:creationId xmlns:p14="http://schemas.microsoft.com/office/powerpoint/2010/main" val="945396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149013382"/>
              </p:ext>
            </p:extLst>
          </p:nvPr>
        </p:nvGraphicFramePr>
        <p:xfrm>
          <a:off x="521296" y="354360"/>
          <a:ext cx="8136904" cy="648072"/>
        </p:xfrm>
        <a:graphic>
          <a:graphicData uri="http://schemas.openxmlformats.org/drawingml/2006/table">
            <a:tbl>
              <a:tblPr firstRow="1" bandRow="1">
                <a:tableStyleId>{5C22544A-7EE6-4342-B048-85BDC9FD1C3A}</a:tableStyleId>
              </a:tblPr>
              <a:tblGrid>
                <a:gridCol w="8136904"/>
              </a:tblGrid>
              <a:tr h="648072">
                <a:tc>
                  <a:txBody>
                    <a:bodyPr/>
                    <a:lstStyle/>
                    <a:p>
                      <a:r>
                        <a:rPr lang="fr-FR" i="1" dirty="0" err="1" smtClean="0">
                          <a:solidFill>
                            <a:srgbClr val="FF0000"/>
                          </a:solidFill>
                          <a:effectLst/>
                          <a:latin typeface="Cambria" panose="02040503050406030204" pitchFamily="18" charset="0"/>
                          <a:ea typeface="Cambria" panose="02040503050406030204" pitchFamily="18" charset="0"/>
                        </a:rPr>
                        <a:t>Cephalanthera</a:t>
                      </a:r>
                      <a:r>
                        <a:rPr lang="fr-FR" i="1" dirty="0" smtClean="0">
                          <a:solidFill>
                            <a:srgbClr val="FF0000"/>
                          </a:solidFill>
                          <a:effectLst/>
                          <a:latin typeface="Cambria" panose="02040503050406030204" pitchFamily="18" charset="0"/>
                          <a:ea typeface="Cambria" panose="02040503050406030204" pitchFamily="18" charset="0"/>
                        </a:rPr>
                        <a:t> </a:t>
                      </a:r>
                      <a:r>
                        <a:rPr lang="fr-FR" i="1" dirty="0" err="1" smtClean="0">
                          <a:solidFill>
                            <a:srgbClr val="FF0000"/>
                          </a:solidFill>
                          <a:effectLst/>
                          <a:latin typeface="Cambria" panose="02040503050406030204" pitchFamily="18" charset="0"/>
                          <a:ea typeface="Cambria" panose="02040503050406030204" pitchFamily="18" charset="0"/>
                        </a:rPr>
                        <a:t>rubra</a:t>
                      </a:r>
                      <a:r>
                        <a:rPr lang="fr-FR" dirty="0" smtClean="0"/>
                        <a:t> </a:t>
                      </a:r>
                      <a:r>
                        <a:rPr lang="fr-FR" b="0" i="0" dirty="0" smtClean="0">
                          <a:solidFill>
                            <a:srgbClr val="000000"/>
                          </a:solidFill>
                          <a:effectLst/>
                          <a:latin typeface="Arial"/>
                        </a:rPr>
                        <a:t>  </a:t>
                      </a:r>
                      <a:r>
                        <a:rPr lang="fr-FR" sz="1600" b="0" i="0" dirty="0" smtClean="0">
                          <a:solidFill>
                            <a:srgbClr val="FF0000"/>
                          </a:solidFill>
                          <a:effectLst/>
                          <a:latin typeface="Arial"/>
                        </a:rPr>
                        <a:t>(LINNE) L.C.M. RICHARD 1817</a:t>
                      </a:r>
                      <a:r>
                        <a:rPr lang="fr-FR" sz="1600" dirty="0" smtClean="0"/>
                        <a:t/>
                      </a:r>
                      <a:br>
                        <a:rPr lang="fr-FR" sz="1600" dirty="0" smtClean="0"/>
                      </a:br>
                      <a:r>
                        <a:rPr lang="fr-FR" sz="1800" b="0" dirty="0" err="1" smtClean="0">
                          <a:solidFill>
                            <a:schemeClr val="tx1"/>
                          </a:solidFill>
                          <a:latin typeface="Cambria" panose="02040503050406030204" pitchFamily="18" charset="0"/>
                          <a:ea typeface="Cambria" panose="02040503050406030204" pitchFamily="18" charset="0"/>
                        </a:rPr>
                        <a:t>Céphalanthère</a:t>
                      </a:r>
                      <a:r>
                        <a:rPr lang="fr-FR" sz="1800" b="0" dirty="0" smtClean="0">
                          <a:solidFill>
                            <a:schemeClr val="tx1"/>
                          </a:solidFill>
                          <a:latin typeface="Cambria" panose="02040503050406030204" pitchFamily="18" charset="0"/>
                          <a:ea typeface="Cambria" panose="02040503050406030204" pitchFamily="18" charset="0"/>
                        </a:rPr>
                        <a:t> rouge</a:t>
                      </a:r>
                      <a:endParaRPr lang="fr-FR" sz="1800" b="0" dirty="0">
                        <a:solidFill>
                          <a:schemeClr val="tx1"/>
                        </a:solidFill>
                        <a:latin typeface="Cambria" panose="02040503050406030204" pitchFamily="18" charset="0"/>
                        <a:ea typeface="Cambria" panose="02040503050406030204" pitchFamily="18" charset="0"/>
                      </a:endParaRPr>
                    </a:p>
                  </a:txBody>
                  <a:tcPr>
                    <a:noFil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244280346"/>
              </p:ext>
            </p:extLst>
          </p:nvPr>
        </p:nvGraphicFramePr>
        <p:xfrm>
          <a:off x="539552" y="5733256"/>
          <a:ext cx="7824192" cy="822960"/>
        </p:xfrm>
        <a:graphic>
          <a:graphicData uri="http://schemas.openxmlformats.org/drawingml/2006/table">
            <a:tbl>
              <a:tblPr firstRow="1" bandRow="1">
                <a:tableStyleId>{5C22544A-7EE6-4342-B048-85BDC9FD1C3A}</a:tableStyleId>
              </a:tblPr>
              <a:tblGrid>
                <a:gridCol w="7824192"/>
              </a:tblGrid>
              <a:tr h="370840">
                <a:tc>
                  <a:txBody>
                    <a:bodyPr/>
                    <a:lstStyle/>
                    <a:p>
                      <a:pPr algn="l" fontAlgn="t"/>
                      <a:r>
                        <a:rPr lang="fr-FR" sz="1600" b="0" dirty="0">
                          <a:solidFill>
                            <a:schemeClr val="tx1"/>
                          </a:solidFill>
                          <a:effectLst/>
                          <a:latin typeface="Cambria" panose="02040503050406030204" pitchFamily="18" charset="0"/>
                          <a:ea typeface="Cambria" panose="02040503050406030204" pitchFamily="18" charset="0"/>
                        </a:rPr>
                        <a:t>Chez cette espèce, une fine </a:t>
                      </a:r>
                      <a:r>
                        <a:rPr lang="fr-FR" sz="1600" b="0" dirty="0" err="1">
                          <a:solidFill>
                            <a:schemeClr val="tx1"/>
                          </a:solidFill>
                          <a:effectLst/>
                          <a:latin typeface="Cambria" panose="02040503050406030204" pitchFamily="18" charset="0"/>
                          <a:ea typeface="Cambria" panose="02040503050406030204" pitchFamily="18" charset="0"/>
                        </a:rPr>
                        <a:t>pillosité</a:t>
                      </a:r>
                      <a:r>
                        <a:rPr lang="fr-FR" sz="1600" b="0" dirty="0">
                          <a:solidFill>
                            <a:schemeClr val="tx1"/>
                          </a:solidFill>
                          <a:effectLst/>
                          <a:latin typeface="Cambria" panose="02040503050406030204" pitchFamily="18" charset="0"/>
                          <a:ea typeface="Cambria" panose="02040503050406030204" pitchFamily="18" charset="0"/>
                        </a:rPr>
                        <a:t> recouvre le haut de la tige, les ovaires et l’extérieur des sépales. La base du labelle est veinée de jaune sur fond blanc.</a:t>
                      </a:r>
                      <a:br>
                        <a:rPr lang="fr-FR" sz="1600" b="0" dirty="0">
                          <a:solidFill>
                            <a:schemeClr val="tx1"/>
                          </a:solidFill>
                          <a:effectLst/>
                          <a:latin typeface="Cambria" panose="02040503050406030204" pitchFamily="18" charset="0"/>
                          <a:ea typeface="Cambria" panose="02040503050406030204" pitchFamily="18" charset="0"/>
                        </a:rPr>
                      </a:br>
                      <a:endParaRPr lang="fr-FR" sz="1600" b="0" dirty="0">
                        <a:solidFill>
                          <a:schemeClr val="tx1"/>
                        </a:solidFill>
                        <a:effectLst/>
                        <a:latin typeface="Cambria" panose="02040503050406030204" pitchFamily="18" charset="0"/>
                        <a:ea typeface="Cambria" panose="02040503050406030204" pitchFamily="18" charset="0"/>
                      </a:endParaRPr>
                    </a:p>
                  </a:txBody>
                  <a:tcPr>
                    <a:no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188" y="2044959"/>
            <a:ext cx="2419346" cy="3565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984252" y="2044959"/>
            <a:ext cx="5670376" cy="3293209"/>
          </a:xfrm>
          <a:prstGeom prst="rect">
            <a:avLst/>
          </a:prstGeom>
        </p:spPr>
        <p:txBody>
          <a:bodyPr wrap="square">
            <a:spAutoFit/>
          </a:bodyPr>
          <a:lstStyle/>
          <a:p>
            <a:r>
              <a:rPr lang="fr-FR" sz="1600" i="1" dirty="0" err="1">
                <a:solidFill>
                  <a:srgbClr val="400000"/>
                </a:solidFill>
                <a:latin typeface="Cambria" panose="02040503050406030204" pitchFamily="18" charset="0"/>
                <a:ea typeface="Cambria" panose="02040503050406030204" pitchFamily="18" charset="0"/>
              </a:rPr>
              <a:t>Cephalanthera</a:t>
            </a:r>
            <a:r>
              <a:rPr lang="fr-FR" sz="1600" i="1" dirty="0">
                <a:solidFill>
                  <a:srgbClr val="400000"/>
                </a:solidFill>
                <a:latin typeface="Cambria" panose="02040503050406030204" pitchFamily="18" charset="0"/>
                <a:ea typeface="Cambria" panose="02040503050406030204" pitchFamily="18" charset="0"/>
              </a:rPr>
              <a:t> </a:t>
            </a:r>
            <a:r>
              <a:rPr lang="fr-FR" sz="1600" i="1" dirty="0" err="1">
                <a:solidFill>
                  <a:srgbClr val="400000"/>
                </a:solidFill>
                <a:latin typeface="Cambria" panose="02040503050406030204" pitchFamily="18" charset="0"/>
                <a:ea typeface="Cambria" panose="02040503050406030204" pitchFamily="18" charset="0"/>
              </a:rPr>
              <a:t>rubra</a:t>
            </a:r>
            <a:r>
              <a:rPr lang="fr-FR" sz="1600" dirty="0">
                <a:solidFill>
                  <a:srgbClr val="400000"/>
                </a:solidFill>
                <a:latin typeface="Cambria" panose="02040503050406030204" pitchFamily="18" charset="0"/>
                <a:ea typeface="Cambria" panose="02040503050406030204" pitchFamily="18" charset="0"/>
              </a:rPr>
              <a:t> est sans doute l’une de nos plus gracieuses Orchidées. La tige élancée et grêle avec des feuilles lancéolées et acuminées porte une inflorescence lâche de sept à huit fleurs rose pourpre entrouvertes accompagnées de bractées foliacées.</a:t>
            </a:r>
            <a:r>
              <a:rPr lang="fr-FR" sz="1600" dirty="0">
                <a:latin typeface="Cambria" panose="02040503050406030204" pitchFamily="18" charset="0"/>
                <a:ea typeface="Cambria" panose="02040503050406030204" pitchFamily="18" charset="0"/>
              </a:rPr>
              <a:t/>
            </a:r>
            <a:br>
              <a:rPr lang="fr-FR" sz="1600" dirty="0">
                <a:latin typeface="Cambria" panose="02040503050406030204" pitchFamily="18" charset="0"/>
                <a:ea typeface="Cambria" panose="02040503050406030204" pitchFamily="18" charset="0"/>
              </a:rPr>
            </a:br>
            <a:r>
              <a:rPr lang="fr-FR" sz="1600" dirty="0">
                <a:latin typeface="Cambria" panose="02040503050406030204" pitchFamily="18" charset="0"/>
                <a:ea typeface="Cambria" panose="02040503050406030204" pitchFamily="18" charset="0"/>
              </a:rPr>
              <a:t/>
            </a:r>
            <a:br>
              <a:rPr lang="fr-FR" sz="1600" dirty="0">
                <a:latin typeface="Cambria" panose="02040503050406030204" pitchFamily="18" charset="0"/>
                <a:ea typeface="Cambria" panose="02040503050406030204" pitchFamily="18" charset="0"/>
              </a:rPr>
            </a:br>
            <a:r>
              <a:rPr lang="fr-FR" sz="1600" dirty="0">
                <a:solidFill>
                  <a:srgbClr val="400000"/>
                </a:solidFill>
                <a:latin typeface="Cambria" panose="02040503050406030204" pitchFamily="18" charset="0"/>
                <a:ea typeface="Cambria" panose="02040503050406030204" pitchFamily="18" charset="0"/>
              </a:rPr>
              <a:t>L’aspect fermé des pièces florales oblige l’insecte pollinisateur à forcer le passage, ce qui favorise la prise des pollinies et plus tard la fécondation croisée. Celle-ci étant réalisée, la fleur s’ouvre plus largement.</a:t>
            </a:r>
            <a:r>
              <a:rPr lang="fr-FR" sz="1600" dirty="0">
                <a:latin typeface="Cambria" panose="02040503050406030204" pitchFamily="18" charset="0"/>
                <a:ea typeface="Cambria" panose="02040503050406030204" pitchFamily="18" charset="0"/>
              </a:rPr>
              <a:t/>
            </a:r>
            <a:br>
              <a:rPr lang="fr-FR" sz="1600" dirty="0">
                <a:latin typeface="Cambria" panose="02040503050406030204" pitchFamily="18" charset="0"/>
                <a:ea typeface="Cambria" panose="02040503050406030204" pitchFamily="18" charset="0"/>
              </a:rPr>
            </a:br>
            <a:r>
              <a:rPr lang="fr-FR" sz="1600" dirty="0">
                <a:latin typeface="Cambria" panose="02040503050406030204" pitchFamily="18" charset="0"/>
                <a:ea typeface="Cambria" panose="02040503050406030204" pitchFamily="18" charset="0"/>
              </a:rPr>
              <a:t/>
            </a:r>
            <a:br>
              <a:rPr lang="fr-FR" sz="1600" dirty="0">
                <a:latin typeface="Cambria" panose="02040503050406030204" pitchFamily="18" charset="0"/>
                <a:ea typeface="Cambria" panose="02040503050406030204" pitchFamily="18" charset="0"/>
              </a:rPr>
            </a:br>
            <a:r>
              <a:rPr lang="fr-FR" sz="1600" dirty="0">
                <a:solidFill>
                  <a:srgbClr val="400000"/>
                </a:solidFill>
                <a:latin typeface="Cambria" panose="02040503050406030204" pitchFamily="18" charset="0"/>
                <a:ea typeface="Cambria" panose="02040503050406030204" pitchFamily="18" charset="0"/>
              </a:rPr>
              <a:t>L’espèce est disséminée sur les coteaux calcaires bien ensoleillés dans une flore arbustive ou en bordure de bois.</a:t>
            </a:r>
            <a:endParaRPr lang="fr-FR" sz="1600" dirty="0">
              <a:latin typeface="Cambria" panose="02040503050406030204" pitchFamily="18" charset="0"/>
              <a:ea typeface="Cambria" panose="02040503050406030204" pitchFamily="18"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455200575"/>
              </p:ext>
            </p:extLst>
          </p:nvPr>
        </p:nvGraphicFramePr>
        <p:xfrm>
          <a:off x="251522" y="1268760"/>
          <a:ext cx="8406678" cy="312420"/>
        </p:xfrm>
        <a:graphic>
          <a:graphicData uri="http://schemas.openxmlformats.org/drawingml/2006/table">
            <a:tbl>
              <a:tblPr/>
              <a:tblGrid>
                <a:gridCol w="681622"/>
                <a:gridCol w="681622"/>
                <a:gridCol w="681622"/>
                <a:gridCol w="681622"/>
                <a:gridCol w="353434"/>
                <a:gridCol w="378680"/>
                <a:gridCol w="353434"/>
                <a:gridCol w="353434"/>
                <a:gridCol w="706868"/>
                <a:gridCol w="706868"/>
                <a:gridCol w="706868"/>
                <a:gridCol w="706868"/>
                <a:gridCol w="706868"/>
                <a:gridCol w="706868"/>
              </a:tblGrid>
              <a:tr h="238125">
                <a:tc>
                  <a:txBody>
                    <a:bodyPr/>
                    <a:lstStyle/>
                    <a:p>
                      <a:pPr algn="ctr"/>
                      <a:r>
                        <a:rPr lang="fr-FR" sz="1600" b="1" i="1" dirty="0" smtClean="0">
                          <a:solidFill>
                            <a:schemeClr val="bg1"/>
                          </a:solidFill>
                          <a:effectLst/>
                        </a:rPr>
                        <a:t>J</a:t>
                      </a:r>
                      <a:endParaRPr lang="fr-FR" sz="1600" b="1" i="1" dirty="0">
                        <a:solidFill>
                          <a:schemeClr val="bg1"/>
                        </a:solidFill>
                        <a:effectLst/>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rPr>
                        <a:t>F</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rPr>
                        <a:t>M</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rPr>
                        <a:t>A</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rPr>
                        <a:t>M</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rPr>
                        <a:t>M</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err="1" smtClean="0">
                          <a:solidFill>
                            <a:schemeClr val="bg1"/>
                          </a:solidFill>
                          <a:effectLst/>
                        </a:rPr>
                        <a:t>Jn</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err="1" smtClean="0">
                          <a:solidFill>
                            <a:schemeClr val="bg1"/>
                          </a:solidFill>
                          <a:effectLst/>
                        </a:rPr>
                        <a:t>Jn</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rPr>
                        <a:t>Jt</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rPr>
                        <a:t>A</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rPr>
                        <a:t>S</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rPr>
                        <a:t>O</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rPr>
                        <a:t>N</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i="1" dirty="0" smtClean="0">
                          <a:solidFill>
                            <a:schemeClr val="bg1"/>
                          </a:solidFill>
                          <a:effectLst/>
                        </a:rPr>
                        <a:t>D</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sp>
        <p:nvSpPr>
          <p:cNvPr id="7" name="Rectangle 3"/>
          <p:cNvSpPr>
            <a:spLocks noChangeArrowheads="1"/>
          </p:cNvSpPr>
          <p:nvPr/>
        </p:nvSpPr>
        <p:spPr bwMode="auto">
          <a:xfrm>
            <a:off x="1671638" y="357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charset="0"/>
                <a:cs typeface="Arial" charset="0"/>
              </a:rPr>
              <a:t/>
            </a:r>
            <a:br>
              <a:rPr kumimoji="0" lang="fr-FR" altLang="fr-FR" sz="1800" b="0" i="0" u="none" strike="noStrike" cap="none" normalizeH="0" baseline="0" smtClean="0">
                <a:ln>
                  <a:noFill/>
                </a:ln>
                <a:solidFill>
                  <a:schemeClr val="tx1"/>
                </a:solidFill>
                <a:effectLst/>
                <a:latin typeface="Arial" charset="0"/>
                <a:cs typeface="Arial" charset="0"/>
              </a:rPr>
            </a:br>
            <a:endParaRPr kumimoji="0" lang="fr-FR" altLang="fr-FR"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492785100"/>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915225391"/>
              </p:ext>
            </p:extLst>
          </p:nvPr>
        </p:nvGraphicFramePr>
        <p:xfrm>
          <a:off x="467544" y="548680"/>
          <a:ext cx="8136904" cy="1463040"/>
        </p:xfrm>
        <a:graphic>
          <a:graphicData uri="http://schemas.openxmlformats.org/drawingml/2006/table">
            <a:tbl>
              <a:tblPr firstRow="1" bandRow="1">
                <a:tableStyleId>{5C22544A-7EE6-4342-B048-85BDC9FD1C3A}</a:tableStyleId>
              </a:tblPr>
              <a:tblGrid>
                <a:gridCol w="8136904"/>
              </a:tblGrid>
              <a:tr h="370840">
                <a:tc>
                  <a:txBody>
                    <a:bodyPr/>
                    <a:lstStyle/>
                    <a:p>
                      <a:endParaRPr lang="fr-FR" dirty="0" smtClean="0"/>
                    </a:p>
                    <a:p>
                      <a:endParaRPr lang="fr-FR" dirty="0" smtClean="0"/>
                    </a:p>
                    <a:p>
                      <a:endParaRPr lang="fr-FR" dirty="0" smtClean="0"/>
                    </a:p>
                    <a:p>
                      <a:endParaRPr lang="fr-FR" dirty="0" smtClean="0"/>
                    </a:p>
                    <a:p>
                      <a:endParaRPr lang="fr-FR" dirty="0"/>
                    </a:p>
                  </a:txBody>
                  <a:tcPr>
                    <a:noFill/>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480466228"/>
              </p:ext>
            </p:extLst>
          </p:nvPr>
        </p:nvGraphicFramePr>
        <p:xfrm>
          <a:off x="683568" y="2276872"/>
          <a:ext cx="7920880" cy="2286000"/>
        </p:xfrm>
        <a:graphic>
          <a:graphicData uri="http://schemas.openxmlformats.org/drawingml/2006/table">
            <a:tbl>
              <a:tblPr firstRow="1" bandRow="1">
                <a:tableStyleId>{5C22544A-7EE6-4342-B048-85BDC9FD1C3A}</a:tableStyleId>
              </a:tblPr>
              <a:tblGrid>
                <a:gridCol w="3048000"/>
                <a:gridCol w="4872880"/>
              </a:tblGrid>
              <a:tr h="370840">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a:txBody>
                  <a:tcPr>
                    <a:solidFill>
                      <a:schemeClr val="bg1"/>
                    </a:solidFill>
                  </a:tcPr>
                </a:tc>
                <a:tc>
                  <a:txBody>
                    <a:bodyPr/>
                    <a:lstStyle/>
                    <a:p>
                      <a:endParaRPr lang="fr-FR" dirty="0"/>
                    </a:p>
                  </a:txBody>
                  <a:tcPr>
                    <a:solidFill>
                      <a:schemeClr val="bg1"/>
                    </a:solidFil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897577002"/>
              </p:ext>
            </p:extLst>
          </p:nvPr>
        </p:nvGraphicFramePr>
        <p:xfrm>
          <a:off x="539552" y="5733256"/>
          <a:ext cx="7824192" cy="370840"/>
        </p:xfrm>
        <a:graphic>
          <a:graphicData uri="http://schemas.openxmlformats.org/drawingml/2006/table">
            <a:tbl>
              <a:tblPr firstRow="1" bandRow="1">
                <a:tableStyleId>{5C22544A-7EE6-4342-B048-85BDC9FD1C3A}</a:tableStyleId>
              </a:tblPr>
              <a:tblGrid>
                <a:gridCol w="7824192"/>
              </a:tblGrid>
              <a:tr h="370840">
                <a:tc>
                  <a:txBody>
                    <a:bodyPr/>
                    <a:lstStyle/>
                    <a:p>
                      <a:endParaRPr lang="fr-FR" dirty="0"/>
                    </a:p>
                  </a:txBody>
                  <a:tcPr>
                    <a:noFill/>
                  </a:tcPr>
                </a:tc>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3205835121"/>
              </p:ext>
            </p:extLst>
          </p:nvPr>
        </p:nvGraphicFramePr>
        <p:xfrm>
          <a:off x="539552" y="332656"/>
          <a:ext cx="8064896" cy="1188720"/>
        </p:xfrm>
        <a:graphic>
          <a:graphicData uri="http://schemas.openxmlformats.org/drawingml/2006/table">
            <a:tbl>
              <a:tblPr firstRow="1" bandRow="1">
                <a:tableStyleId>{5C22544A-7EE6-4342-B048-85BDC9FD1C3A}</a:tableStyleId>
              </a:tblPr>
              <a:tblGrid>
                <a:gridCol w="8064896"/>
              </a:tblGrid>
              <a:tr h="370840">
                <a:tc>
                  <a:txBody>
                    <a:bodyPr/>
                    <a:lstStyle/>
                    <a:p>
                      <a:r>
                        <a:rPr lang="fr-FR" i="1" dirty="0" err="1" smtClean="0">
                          <a:solidFill>
                            <a:srgbClr val="FF0000"/>
                          </a:solidFill>
                          <a:effectLst/>
                          <a:latin typeface="Cambria" panose="02040503050406030204" pitchFamily="18" charset="0"/>
                          <a:ea typeface="Cambria" panose="02040503050406030204" pitchFamily="18" charset="0"/>
                        </a:rPr>
                        <a:t>Dactylorhiza</a:t>
                      </a:r>
                      <a:r>
                        <a:rPr lang="fr-FR" i="1" dirty="0" smtClean="0">
                          <a:solidFill>
                            <a:srgbClr val="FF0000"/>
                          </a:solidFill>
                          <a:effectLst/>
                          <a:latin typeface="Cambria" panose="02040503050406030204" pitchFamily="18" charset="0"/>
                          <a:ea typeface="Cambria" panose="02040503050406030204" pitchFamily="18" charset="0"/>
                        </a:rPr>
                        <a:t> </a:t>
                      </a:r>
                      <a:r>
                        <a:rPr lang="fr-FR" i="1" dirty="0" err="1" smtClean="0">
                          <a:solidFill>
                            <a:srgbClr val="FF0000"/>
                          </a:solidFill>
                          <a:effectLst/>
                          <a:latin typeface="Cambria" panose="02040503050406030204" pitchFamily="18" charset="0"/>
                          <a:ea typeface="Cambria" panose="02040503050406030204" pitchFamily="18" charset="0"/>
                        </a:rPr>
                        <a:t>elata</a:t>
                      </a:r>
                      <a:r>
                        <a:rPr lang="fr-FR" i="1" dirty="0" smtClean="0">
                          <a:solidFill>
                            <a:srgbClr val="FF0000"/>
                          </a:solidFill>
                          <a:effectLst/>
                          <a:latin typeface="Cambria" panose="02040503050406030204" pitchFamily="18" charset="0"/>
                          <a:ea typeface="Cambria" panose="02040503050406030204" pitchFamily="18" charset="0"/>
                        </a:rPr>
                        <a:t> </a:t>
                      </a:r>
                      <a:r>
                        <a:rPr lang="fr-FR" i="1" dirty="0" err="1" smtClean="0">
                          <a:solidFill>
                            <a:srgbClr val="FF0000"/>
                          </a:solidFill>
                          <a:effectLst/>
                          <a:latin typeface="Cambria" panose="02040503050406030204" pitchFamily="18" charset="0"/>
                          <a:ea typeface="Cambria" panose="02040503050406030204" pitchFamily="18" charset="0"/>
                        </a:rPr>
                        <a:t>subsp</a:t>
                      </a:r>
                      <a:r>
                        <a:rPr lang="fr-FR" i="1" dirty="0" smtClean="0">
                          <a:solidFill>
                            <a:srgbClr val="FF0000"/>
                          </a:solidFill>
                          <a:effectLst/>
                          <a:latin typeface="Cambria" panose="02040503050406030204" pitchFamily="18" charset="0"/>
                          <a:ea typeface="Cambria" panose="02040503050406030204" pitchFamily="18" charset="0"/>
                        </a:rPr>
                        <a:t>. </a:t>
                      </a:r>
                      <a:r>
                        <a:rPr lang="fr-FR" i="1" dirty="0" err="1" smtClean="0">
                          <a:solidFill>
                            <a:srgbClr val="FF0000"/>
                          </a:solidFill>
                          <a:effectLst/>
                          <a:latin typeface="Cambria" panose="02040503050406030204" pitchFamily="18" charset="0"/>
                          <a:ea typeface="Cambria" panose="02040503050406030204" pitchFamily="18" charset="0"/>
                        </a:rPr>
                        <a:t>sesquipedalis</a:t>
                      </a:r>
                      <a:r>
                        <a:rPr lang="fr-FR" dirty="0" smtClean="0">
                          <a:solidFill>
                            <a:srgbClr val="FF0000"/>
                          </a:solidFill>
                          <a:effectLst/>
                        </a:rPr>
                        <a:t> </a:t>
                      </a:r>
                      <a:r>
                        <a:rPr lang="fr-FR" b="0" i="0" dirty="0" smtClean="0">
                          <a:solidFill>
                            <a:srgbClr val="000000"/>
                          </a:solidFill>
                          <a:effectLst/>
                          <a:latin typeface="Arial"/>
                        </a:rPr>
                        <a:t> </a:t>
                      </a:r>
                      <a:r>
                        <a:rPr lang="fr-FR" sz="1600" b="0" i="0" dirty="0" smtClean="0">
                          <a:solidFill>
                            <a:srgbClr val="000000"/>
                          </a:solidFill>
                          <a:effectLst/>
                          <a:latin typeface="Arial"/>
                        </a:rPr>
                        <a:t> </a:t>
                      </a:r>
                      <a:r>
                        <a:rPr lang="fr-FR" sz="1600" b="0" i="0" dirty="0" smtClean="0">
                          <a:solidFill>
                            <a:srgbClr val="FF0000"/>
                          </a:solidFill>
                          <a:effectLst/>
                          <a:latin typeface="Cambria" panose="02040503050406030204" pitchFamily="18" charset="0"/>
                          <a:ea typeface="Cambria" panose="02040503050406030204" pitchFamily="18" charset="0"/>
                        </a:rPr>
                        <a:t>(WILLDENOW) SOO’1962</a:t>
                      </a:r>
                      <a:r>
                        <a:rPr lang="fr-FR" dirty="0" smtClean="0">
                          <a:latin typeface="Cambria" panose="02040503050406030204" pitchFamily="18" charset="0"/>
                          <a:ea typeface="Cambria" panose="02040503050406030204" pitchFamily="18" charset="0"/>
                        </a:rPr>
                        <a:t/>
                      </a:r>
                      <a:br>
                        <a:rPr lang="fr-FR" dirty="0" smtClean="0">
                          <a:latin typeface="Cambria" panose="02040503050406030204" pitchFamily="18" charset="0"/>
                          <a:ea typeface="Cambria" panose="02040503050406030204" pitchFamily="18" charset="0"/>
                        </a:rPr>
                      </a:br>
                      <a:r>
                        <a:rPr lang="fr-FR" sz="1800" b="0" i="1" dirty="0" smtClean="0">
                          <a:solidFill>
                            <a:schemeClr val="tx1"/>
                          </a:solidFill>
                          <a:latin typeface="Cambria" panose="02040503050406030204" pitchFamily="18" charset="0"/>
                          <a:ea typeface="Cambria" panose="02040503050406030204" pitchFamily="18" charset="0"/>
                        </a:rPr>
                        <a:t>Orchis </a:t>
                      </a:r>
                      <a:r>
                        <a:rPr lang="fr-FR" sz="1800" b="0" i="1" dirty="0" err="1" smtClean="0">
                          <a:solidFill>
                            <a:schemeClr val="tx1"/>
                          </a:solidFill>
                          <a:latin typeface="Cambria" panose="02040503050406030204" pitchFamily="18" charset="0"/>
                          <a:ea typeface="Cambria" panose="02040503050406030204" pitchFamily="18" charset="0"/>
                        </a:rPr>
                        <a:t>sesquipedalis</a:t>
                      </a:r>
                      <a:r>
                        <a:rPr lang="fr-FR" b="0" i="0" dirty="0" smtClean="0">
                          <a:solidFill>
                            <a:schemeClr val="tx1"/>
                          </a:solidFill>
                          <a:effectLst/>
                          <a:latin typeface="Arial"/>
                        </a:rPr>
                        <a:t>  </a:t>
                      </a:r>
                      <a:r>
                        <a:rPr lang="fr-FR" sz="1600" b="0" i="0" dirty="0" smtClean="0">
                          <a:solidFill>
                            <a:srgbClr val="000000"/>
                          </a:solidFill>
                          <a:effectLst/>
                          <a:latin typeface="Cambria" panose="02040503050406030204" pitchFamily="18" charset="0"/>
                          <a:ea typeface="Cambria" panose="02040503050406030204" pitchFamily="18" charset="0"/>
                        </a:rPr>
                        <a:t>WILLDENOW 1805</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800" b="0" dirty="0" smtClean="0">
                          <a:solidFill>
                            <a:schemeClr val="tx1"/>
                          </a:solidFill>
                          <a:latin typeface="Cambria" panose="02040503050406030204" pitchFamily="18" charset="0"/>
                          <a:ea typeface="Cambria" panose="02040503050406030204" pitchFamily="18" charset="0"/>
                        </a:rPr>
                        <a:t>Orchis </a:t>
                      </a:r>
                      <a:r>
                        <a:rPr lang="fr-FR" sz="1800" b="0" dirty="0" err="1" smtClean="0">
                          <a:solidFill>
                            <a:schemeClr val="tx1"/>
                          </a:solidFill>
                          <a:latin typeface="Cambria" panose="02040503050406030204" pitchFamily="18" charset="0"/>
                          <a:ea typeface="Cambria" panose="02040503050406030204" pitchFamily="18" charset="0"/>
                        </a:rPr>
                        <a:t>élévé</a:t>
                      </a:r>
                      <a:r>
                        <a:rPr lang="fr-FR" sz="1800" b="0" dirty="0" smtClean="0">
                          <a:latin typeface="Cambria" panose="02040503050406030204" pitchFamily="18" charset="0"/>
                          <a:ea typeface="Cambria" panose="02040503050406030204" pitchFamily="18" charset="0"/>
                        </a:rPr>
                        <a:t/>
                      </a:r>
                      <a:br>
                        <a:rPr lang="fr-FR" sz="1800" b="0" dirty="0" smtClean="0">
                          <a:latin typeface="Cambria" panose="02040503050406030204" pitchFamily="18" charset="0"/>
                          <a:ea typeface="Cambria" panose="02040503050406030204" pitchFamily="18" charset="0"/>
                        </a:rPr>
                      </a:br>
                      <a:r>
                        <a:rPr lang="fr-FR" dirty="0" smtClean="0"/>
                        <a:t>Orchis élevé</a:t>
                      </a:r>
                      <a:endParaRPr lang="fr-FR" dirty="0"/>
                    </a:p>
                  </a:txBody>
                  <a:tcPr>
                    <a:solidFill>
                      <a:schemeClr val="bg1"/>
                    </a:solidFill>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955579033"/>
              </p:ext>
            </p:extLst>
          </p:nvPr>
        </p:nvGraphicFramePr>
        <p:xfrm>
          <a:off x="389980" y="1340768"/>
          <a:ext cx="8064896" cy="370840"/>
        </p:xfrm>
        <a:graphic>
          <a:graphicData uri="http://schemas.openxmlformats.org/drawingml/2006/table">
            <a:tbl>
              <a:tblPr firstRow="1" bandRow="1">
                <a:tableStyleId>{5C22544A-7EE6-4342-B048-85BDC9FD1C3A}</a:tableStyleId>
              </a:tblPr>
              <a:tblGrid>
                <a:gridCol w="576064"/>
                <a:gridCol w="576064"/>
                <a:gridCol w="576064"/>
                <a:gridCol w="576064"/>
                <a:gridCol w="576064"/>
                <a:gridCol w="576064"/>
                <a:gridCol w="576064"/>
                <a:gridCol w="576064"/>
                <a:gridCol w="576064"/>
                <a:gridCol w="576064"/>
                <a:gridCol w="576064"/>
                <a:gridCol w="576064"/>
                <a:gridCol w="576064"/>
                <a:gridCol w="576064"/>
              </a:tblGrid>
              <a:tr h="370840">
                <a:tc>
                  <a:txBody>
                    <a:bodyPr/>
                    <a:lstStyle/>
                    <a:p>
                      <a:endParaRPr lang="fr-FR" dirty="0"/>
                    </a:p>
                  </a:txBody>
                  <a:tcPr marL="19050" marR="19050" marT="19050" marB="19050" anchor="ctr">
                    <a:solidFill>
                      <a:schemeClr val="bg1"/>
                    </a:solidFill>
                  </a:tcPr>
                </a:tc>
                <a:tc>
                  <a:txBody>
                    <a:bodyPr/>
                    <a:lstStyle/>
                    <a:p>
                      <a:endParaRPr lang="fr-FR" dirty="0">
                        <a:solidFill>
                          <a:schemeClr val="tx1"/>
                        </a:solidFill>
                      </a:endParaRPr>
                    </a:p>
                  </a:txBody>
                  <a:tcPr marL="19050" marR="19050" marT="19050" marB="19050" anchor="ctr">
                    <a:solidFill>
                      <a:schemeClr val="bg1"/>
                    </a:solidFill>
                  </a:tcPr>
                </a:tc>
                <a:tc>
                  <a:txBody>
                    <a:bodyPr/>
                    <a:lstStyle/>
                    <a:p>
                      <a:endParaRPr lang="fr-FR" dirty="0">
                        <a:latin typeface="Cambria" panose="02040503050406030204" pitchFamily="18" charset="0"/>
                        <a:ea typeface="Cambria" panose="02040503050406030204" pitchFamily="18" charset="0"/>
                      </a:endParaRPr>
                    </a:p>
                  </a:txBody>
                  <a:tcPr marL="19050" marR="19050" marT="19050" marB="19050" anchor="ctr">
                    <a:solidFill>
                      <a:schemeClr val="bg1"/>
                    </a:solidFill>
                  </a:tcPr>
                </a:tc>
                <a:tc>
                  <a:txBody>
                    <a:bodyPr/>
                    <a:lstStyle/>
                    <a:p>
                      <a:endParaRPr lang="fr-FR" dirty="0"/>
                    </a:p>
                  </a:txBody>
                  <a:tcPr marL="19050" marR="19050" marT="19050" marB="19050" anchor="ctr">
                    <a:solidFill>
                      <a:schemeClr val="bg1"/>
                    </a:solidFill>
                  </a:tcPr>
                </a:tc>
                <a:tc>
                  <a:txBody>
                    <a:bodyPr/>
                    <a:lstStyle/>
                    <a:p>
                      <a:endParaRPr lang="fr-FR" dirty="0"/>
                    </a:p>
                  </a:txBody>
                  <a:tcPr marL="19050" marR="19050" marT="19050" marB="19050" anchor="ctr">
                    <a:solidFill>
                      <a:schemeClr val="bg1"/>
                    </a:solidFill>
                  </a:tcPr>
                </a:tc>
                <a:tc>
                  <a:txBody>
                    <a:bodyPr/>
                    <a:lstStyle/>
                    <a:p>
                      <a:endParaRPr lang="fr-FR" dirty="0"/>
                    </a:p>
                  </a:txBody>
                  <a:tcPr marL="19050" marR="19050" marT="19050" marB="19050" anchor="ctr">
                    <a:solidFill>
                      <a:schemeClr val="bg1"/>
                    </a:solidFill>
                  </a:tcPr>
                </a:tc>
                <a:tc>
                  <a:txBody>
                    <a:bodyPr/>
                    <a:lstStyle/>
                    <a:p>
                      <a:endParaRPr lang="fr-FR" dirty="0"/>
                    </a:p>
                  </a:txBody>
                  <a:tcPr marL="19050" marR="19050" marT="19050" marB="19050" anchor="ctr">
                    <a:solidFill>
                      <a:schemeClr val="bg1"/>
                    </a:solidFill>
                  </a:tcPr>
                </a:tc>
                <a:tc>
                  <a:txBody>
                    <a:bodyPr/>
                    <a:lstStyle/>
                    <a:p>
                      <a:endParaRPr lang="fr-FR" dirty="0"/>
                    </a:p>
                  </a:txBody>
                  <a:tcPr marL="19050" marR="19050" marT="19050" marB="19050" anchor="ctr">
                    <a:solidFill>
                      <a:schemeClr val="bg1"/>
                    </a:solidFill>
                  </a:tcPr>
                </a:tc>
                <a:tc>
                  <a:txBody>
                    <a:bodyPr/>
                    <a:lstStyle/>
                    <a:p>
                      <a:endParaRPr lang="fr-FR" dirty="0"/>
                    </a:p>
                  </a:txBody>
                  <a:tcPr marL="19050" marR="19050" marT="19050" marB="19050" anchor="ctr">
                    <a:solidFill>
                      <a:schemeClr val="bg1"/>
                    </a:solidFill>
                  </a:tcPr>
                </a:tc>
                <a:tc>
                  <a:txBody>
                    <a:bodyPr/>
                    <a:lstStyle/>
                    <a:p>
                      <a:endParaRPr lang="fr-FR" dirty="0"/>
                    </a:p>
                  </a:txBody>
                  <a:tcPr marL="19050" marR="19050" marT="19050" marB="19050" anchor="ctr">
                    <a:solidFill>
                      <a:schemeClr val="bg1"/>
                    </a:solidFill>
                  </a:tcPr>
                </a:tc>
                <a:tc>
                  <a:txBody>
                    <a:bodyPr/>
                    <a:lstStyle/>
                    <a:p>
                      <a:endParaRPr lang="fr-FR" dirty="0"/>
                    </a:p>
                  </a:txBody>
                  <a:tcPr marL="19050" marR="19050" marT="19050" marB="19050" anchor="ctr">
                    <a:solidFill>
                      <a:schemeClr val="bg1"/>
                    </a:solidFill>
                  </a:tcPr>
                </a:tc>
                <a:tc>
                  <a:txBody>
                    <a:bodyPr/>
                    <a:lstStyle/>
                    <a:p>
                      <a:endParaRPr lang="fr-FR" dirty="0"/>
                    </a:p>
                  </a:txBody>
                  <a:tcPr marL="19050" marR="19050" marT="19050" marB="19050" anchor="ctr">
                    <a:solidFill>
                      <a:schemeClr val="bg1"/>
                    </a:solidFill>
                  </a:tcPr>
                </a:tc>
                <a:tc>
                  <a:txBody>
                    <a:bodyPr/>
                    <a:lstStyle/>
                    <a:p>
                      <a:endParaRPr lang="fr-FR" dirty="0"/>
                    </a:p>
                  </a:txBody>
                  <a:tcPr marL="19050" marR="19050" marT="19050" marB="19050" anchor="ctr">
                    <a:solidFill>
                      <a:schemeClr val="bg1"/>
                    </a:solidFill>
                  </a:tcPr>
                </a:tc>
                <a:tc>
                  <a:txBody>
                    <a:bodyPr/>
                    <a:lstStyle/>
                    <a:p>
                      <a:endParaRPr lang="fr-FR" dirty="0"/>
                    </a:p>
                  </a:txBody>
                  <a:tcPr marL="19050" marR="19050" marT="19050" marB="19050" anchor="ctr">
                    <a:solidFill>
                      <a:schemeClr val="bg1"/>
                    </a:solidFill>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993477364"/>
              </p:ext>
            </p:extLst>
          </p:nvPr>
        </p:nvGraphicFramePr>
        <p:xfrm>
          <a:off x="389980" y="2083296"/>
          <a:ext cx="8496944" cy="3261360"/>
        </p:xfrm>
        <a:graphic>
          <a:graphicData uri="http://schemas.openxmlformats.org/drawingml/2006/table">
            <a:tbl>
              <a:tblPr firstRow="1" bandRow="1">
                <a:tableStyleId>{5C22544A-7EE6-4342-B048-85BDC9FD1C3A}</a:tableStyleId>
              </a:tblPr>
              <a:tblGrid>
                <a:gridCol w="2376264"/>
                <a:gridCol w="6120680"/>
              </a:tblGrid>
              <a:tr h="3024336">
                <a:tc>
                  <a:txBody>
                    <a:bodyPr/>
                    <a:lstStyle/>
                    <a:p>
                      <a:endParaRPr lang="fr-FR" dirty="0"/>
                    </a:p>
                  </a:txBody>
                  <a:tcPr>
                    <a:solidFill>
                      <a:schemeClr val="bg1"/>
                    </a:solidFill>
                  </a:tcPr>
                </a:tc>
                <a:tc>
                  <a:txBody>
                    <a:bodyPr/>
                    <a:lstStyle/>
                    <a:p>
                      <a:r>
                        <a:rPr lang="fr-FR" sz="1600" b="0" i="1" dirty="0" err="1" smtClean="0">
                          <a:solidFill>
                            <a:srgbClr val="400000"/>
                          </a:solidFill>
                          <a:effectLst/>
                          <a:latin typeface="Cambria" panose="02040503050406030204" pitchFamily="18" charset="0"/>
                          <a:ea typeface="Cambria" panose="02040503050406030204" pitchFamily="18" charset="0"/>
                        </a:rPr>
                        <a:t>Dactylorhiza</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elata</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subsp</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sesquipedalis</a:t>
                      </a:r>
                      <a:r>
                        <a:rPr lang="fr-FR" sz="1600" b="0" i="0" dirty="0" smtClean="0">
                          <a:solidFill>
                            <a:srgbClr val="400000"/>
                          </a:solidFill>
                          <a:effectLst/>
                          <a:latin typeface="Cambria" panose="02040503050406030204" pitchFamily="18" charset="0"/>
                          <a:ea typeface="Cambria" panose="02040503050406030204" pitchFamily="18" charset="0"/>
                        </a:rPr>
                        <a:t> est une plante qui peut dépasser un mètre de hauteur. La tige creuse dressée porte cinq à dix feuilles lancéolées ; les supérieures se confondent avec les bractées plus ou moins pourprées qui dépassent la taille des fleurs.</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Les sépales sont étalés et réfléchis, parfois maculés. Le labelle plus large que long, à peine trilobé, est orné de points et de </a:t>
                      </a:r>
                      <a:r>
                        <a:rPr lang="fr-FR" sz="1600" b="0" i="0" dirty="0" err="1" smtClean="0">
                          <a:solidFill>
                            <a:srgbClr val="400000"/>
                          </a:solidFill>
                          <a:effectLst/>
                          <a:latin typeface="Cambria" panose="02040503050406030204" pitchFamily="18" charset="0"/>
                          <a:ea typeface="Cambria" panose="02040503050406030204" pitchFamily="18" charset="0"/>
                        </a:rPr>
                        <a:t>tiretés</a:t>
                      </a:r>
                      <a:r>
                        <a:rPr lang="fr-FR" sz="1600" b="0" i="0" dirty="0" smtClean="0">
                          <a:solidFill>
                            <a:srgbClr val="400000"/>
                          </a:solidFill>
                          <a:effectLst/>
                          <a:latin typeface="Cambria" panose="02040503050406030204" pitchFamily="18" charset="0"/>
                          <a:ea typeface="Cambria" panose="02040503050406030204" pitchFamily="18" charset="0"/>
                        </a:rPr>
                        <a:t> formant des boucles presque entières.</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Cette espèce affectionne les prairies inondables et les versants argileux et marneux. L’artificialisation de ces milieux contribue largement à sa disparition.</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900820674"/>
              </p:ext>
            </p:extLst>
          </p:nvPr>
        </p:nvGraphicFramePr>
        <p:xfrm>
          <a:off x="389980" y="5517232"/>
          <a:ext cx="8352928" cy="795144"/>
        </p:xfrm>
        <a:graphic>
          <a:graphicData uri="http://schemas.openxmlformats.org/drawingml/2006/table">
            <a:tbl>
              <a:tblPr firstRow="1" bandRow="1">
                <a:tableStyleId>{5C22544A-7EE6-4342-B048-85BDC9FD1C3A}</a:tableStyleId>
              </a:tblPr>
              <a:tblGrid>
                <a:gridCol w="8352928"/>
              </a:tblGrid>
              <a:tr h="795144">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L’inflorescence est longue, plus lâche que chez </a:t>
                      </a:r>
                      <a:r>
                        <a:rPr lang="fr-FR" sz="1600" b="0" i="1" dirty="0" err="1" smtClean="0">
                          <a:solidFill>
                            <a:srgbClr val="400000"/>
                          </a:solidFill>
                          <a:effectLst/>
                          <a:latin typeface="Cambria" panose="02040503050406030204" pitchFamily="18" charset="0"/>
                          <a:ea typeface="Cambria" panose="02040503050406030204" pitchFamily="18" charset="0"/>
                        </a:rPr>
                        <a:t>Dactylorhiza</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incarnata</a:t>
                      </a:r>
                      <a:r>
                        <a:rPr lang="fr-FR" sz="1600" b="0" i="0" dirty="0" smtClean="0">
                          <a:solidFill>
                            <a:srgbClr val="400000"/>
                          </a:solidFill>
                          <a:effectLst/>
                          <a:latin typeface="Cambria" panose="02040503050406030204" pitchFamily="18" charset="0"/>
                          <a:ea typeface="Cambria" panose="02040503050406030204" pitchFamily="18" charset="0"/>
                        </a:rPr>
                        <a:t>. Les fleurs sont aussi plus étalées. L’éperon robuste descendant avoisine la longueur de l’ovaire.</a:t>
                      </a:r>
                      <a:endParaRPr lang="fr-FR" sz="1600" dirty="0">
                        <a:latin typeface="Cambria" panose="02040503050406030204" pitchFamily="18" charset="0"/>
                        <a:ea typeface="Cambria" panose="02040503050406030204" pitchFamily="18" charset="0"/>
                      </a:endParaRPr>
                    </a:p>
                  </a:txBody>
                  <a:tcPr>
                    <a:noFill/>
                  </a:tcPr>
                </a:tc>
              </a:tr>
            </a:tbl>
          </a:graphicData>
        </a:graphic>
      </p:graphicFrame>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980" y="2060848"/>
            <a:ext cx="2305050" cy="315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leau 8"/>
          <p:cNvGraphicFramePr>
            <a:graphicFrameLocks noGrp="1"/>
          </p:cNvGraphicFramePr>
          <p:nvPr>
            <p:extLst>
              <p:ext uri="{D42A27DB-BD31-4B8C-83A1-F6EECF244321}">
                <p14:modId xmlns:p14="http://schemas.microsoft.com/office/powerpoint/2010/main" val="4019824720"/>
              </p:ext>
            </p:extLst>
          </p:nvPr>
        </p:nvGraphicFramePr>
        <p:xfrm>
          <a:off x="407988" y="1556792"/>
          <a:ext cx="8178748" cy="360040"/>
        </p:xfrm>
        <a:graphic>
          <a:graphicData uri="http://schemas.openxmlformats.org/drawingml/2006/table">
            <a:tbl>
              <a:tblPr/>
              <a:tblGrid>
                <a:gridCol w="677381"/>
                <a:gridCol w="677381"/>
                <a:gridCol w="677381"/>
                <a:gridCol w="677381"/>
                <a:gridCol w="250882"/>
                <a:gridCol w="451587"/>
                <a:gridCol w="526852"/>
                <a:gridCol w="175617"/>
                <a:gridCol w="677381"/>
                <a:gridCol w="677381"/>
                <a:gridCol w="677381"/>
                <a:gridCol w="677381"/>
                <a:gridCol w="677381"/>
                <a:gridCol w="677381"/>
              </a:tblGrid>
              <a:tr h="360040">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D</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sp>
        <p:nvSpPr>
          <p:cNvPr id="10" name="Rectangle 4"/>
          <p:cNvSpPr>
            <a:spLocks noChangeArrowheads="1"/>
          </p:cNvSpPr>
          <p:nvPr/>
        </p:nvSpPr>
        <p:spPr bwMode="auto">
          <a:xfrm>
            <a:off x="1657350" y="343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charset="0"/>
                <a:cs typeface="Arial" charset="0"/>
              </a:rPr>
              <a:t/>
            </a:r>
            <a:br>
              <a:rPr kumimoji="0" lang="fr-FR" altLang="fr-FR" sz="1800" b="0" i="0" u="none" strike="noStrike" cap="none" normalizeH="0" baseline="0" smtClean="0">
                <a:ln>
                  <a:noFill/>
                </a:ln>
                <a:solidFill>
                  <a:schemeClr val="tx1"/>
                </a:solidFill>
                <a:effectLst/>
                <a:latin typeface="Arial" charset="0"/>
                <a:cs typeface="Arial" charset="0"/>
              </a:rPr>
            </a:br>
            <a:endParaRPr kumimoji="0" lang="fr-FR" altLang="fr-FR"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492785100"/>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7504" y="356845"/>
            <a:ext cx="8855968" cy="984885"/>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fr-FR" i="1" dirty="0" err="1">
                <a:solidFill>
                  <a:srgbClr val="FF0000"/>
                </a:solidFill>
                <a:latin typeface="Cambria" panose="02040503050406030204" pitchFamily="18" charset="0"/>
                <a:ea typeface="Cambria" panose="02040503050406030204" pitchFamily="18" charset="0"/>
              </a:rPr>
              <a:t>Dactylorhiza</a:t>
            </a:r>
            <a:r>
              <a:rPr lang="fr-FR" i="1" dirty="0">
                <a:solidFill>
                  <a:srgbClr val="FF0000"/>
                </a:solidFill>
                <a:latin typeface="Cambria" panose="02040503050406030204" pitchFamily="18" charset="0"/>
                <a:ea typeface="Cambria" panose="02040503050406030204" pitchFamily="18" charset="0"/>
              </a:rPr>
              <a:t> </a:t>
            </a:r>
            <a:r>
              <a:rPr lang="fr-FR" i="1" dirty="0" err="1">
                <a:solidFill>
                  <a:srgbClr val="FF0000"/>
                </a:solidFill>
                <a:latin typeface="Cambria" panose="02040503050406030204" pitchFamily="18" charset="0"/>
                <a:ea typeface="Cambria" panose="02040503050406030204" pitchFamily="18" charset="0"/>
              </a:rPr>
              <a:t>fuchsii</a:t>
            </a:r>
            <a:r>
              <a:rPr lang="fr-FR" sz="2000" dirty="0">
                <a:latin typeface="Cambria" panose="02040503050406030204" pitchFamily="18" charset="0"/>
                <a:ea typeface="Cambria" panose="02040503050406030204" pitchFamily="18" charset="0"/>
              </a:rPr>
              <a:t> </a:t>
            </a:r>
            <a:r>
              <a:rPr lang="fr-FR" sz="2000" dirty="0">
                <a:solidFill>
                  <a:srgbClr val="000000"/>
                </a:solidFill>
                <a:latin typeface="Cambria" panose="02040503050406030204" pitchFamily="18" charset="0"/>
                <a:ea typeface="Cambria" panose="02040503050406030204" pitchFamily="18" charset="0"/>
              </a:rPr>
              <a:t>  </a:t>
            </a:r>
            <a:r>
              <a:rPr lang="fr-FR" sz="1600" dirty="0">
                <a:solidFill>
                  <a:srgbClr val="FF0000"/>
                </a:solidFill>
                <a:latin typeface="Cambria" panose="02040503050406030204" pitchFamily="18" charset="0"/>
                <a:ea typeface="Cambria" panose="02040503050406030204" pitchFamily="18" charset="0"/>
              </a:rPr>
              <a:t>(DRUCE) SOO’1962</a:t>
            </a:r>
            <a:r>
              <a:rPr lang="fr-FR" sz="1600" dirty="0">
                <a:latin typeface="Cambria" panose="02040503050406030204" pitchFamily="18" charset="0"/>
                <a:ea typeface="Cambria" panose="02040503050406030204" pitchFamily="18" charset="0"/>
              </a:rPr>
              <a:t/>
            </a:r>
            <a:br>
              <a:rPr lang="fr-FR" sz="1600" dirty="0">
                <a:latin typeface="Cambria" panose="02040503050406030204" pitchFamily="18" charset="0"/>
                <a:ea typeface="Cambria" panose="02040503050406030204" pitchFamily="18" charset="0"/>
              </a:rPr>
            </a:br>
            <a:r>
              <a:rPr lang="fr-FR" i="1" dirty="0">
                <a:latin typeface="Cambria" panose="02040503050406030204" pitchFamily="18" charset="0"/>
                <a:ea typeface="Cambria" panose="02040503050406030204" pitchFamily="18" charset="0"/>
              </a:rPr>
              <a:t>Orchis </a:t>
            </a:r>
            <a:r>
              <a:rPr lang="fr-FR" i="1" dirty="0" err="1">
                <a:latin typeface="Cambria" panose="02040503050406030204" pitchFamily="18" charset="0"/>
                <a:ea typeface="Cambria" panose="02040503050406030204" pitchFamily="18" charset="0"/>
              </a:rPr>
              <a:t>fuchsii</a:t>
            </a:r>
            <a:r>
              <a:rPr lang="fr-FR" sz="2000" dirty="0">
                <a:solidFill>
                  <a:srgbClr val="000000"/>
                </a:solidFill>
                <a:latin typeface="Cambria" panose="02040503050406030204" pitchFamily="18" charset="0"/>
                <a:ea typeface="Cambria" panose="02040503050406030204" pitchFamily="18" charset="0"/>
              </a:rPr>
              <a:t>  </a:t>
            </a:r>
            <a:r>
              <a:rPr lang="fr-FR" sz="1600" dirty="0">
                <a:solidFill>
                  <a:srgbClr val="000000"/>
                </a:solidFill>
                <a:latin typeface="Cambria" panose="02040503050406030204" pitchFamily="18" charset="0"/>
                <a:ea typeface="Cambria" panose="02040503050406030204" pitchFamily="18" charset="0"/>
              </a:rPr>
              <a:t>DRUCE 1915</a:t>
            </a:r>
            <a:r>
              <a:rPr lang="fr-FR" sz="1600" dirty="0">
                <a:latin typeface="Cambria" panose="02040503050406030204" pitchFamily="18" charset="0"/>
                <a:ea typeface="Cambria" panose="02040503050406030204" pitchFamily="18" charset="0"/>
              </a:rPr>
              <a:t/>
            </a:r>
            <a:br>
              <a:rPr lang="fr-FR" sz="1600" dirty="0">
                <a:latin typeface="Cambria" panose="02040503050406030204" pitchFamily="18" charset="0"/>
                <a:ea typeface="Cambria" panose="02040503050406030204" pitchFamily="18" charset="0"/>
              </a:rPr>
            </a:br>
            <a:r>
              <a:rPr lang="fr-FR" dirty="0" smtClean="0">
                <a:latin typeface="Cambria" panose="02040503050406030204" pitchFamily="18" charset="0"/>
                <a:ea typeface="Cambria" panose="02040503050406030204" pitchFamily="18" charset="0"/>
              </a:rPr>
              <a:t>Orchis </a:t>
            </a:r>
            <a:r>
              <a:rPr lang="fr-FR" dirty="0">
                <a:latin typeface="Cambria" panose="02040503050406030204" pitchFamily="18" charset="0"/>
                <a:ea typeface="Cambria" panose="02040503050406030204" pitchFamily="18" charset="0"/>
              </a:rPr>
              <a:t>de Fuchs</a:t>
            </a:r>
            <a:endPar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2110257106"/>
              </p:ext>
            </p:extLst>
          </p:nvPr>
        </p:nvGraphicFramePr>
        <p:xfrm>
          <a:off x="251520" y="1628800"/>
          <a:ext cx="8568953" cy="360040"/>
        </p:xfrm>
        <a:graphic>
          <a:graphicData uri="http://schemas.openxmlformats.org/drawingml/2006/table">
            <a:tbl>
              <a:tblPr/>
              <a:tblGrid>
                <a:gridCol w="707760"/>
                <a:gridCol w="707760"/>
                <a:gridCol w="707760"/>
                <a:gridCol w="707760"/>
                <a:gridCol w="252772"/>
                <a:gridCol w="480266"/>
                <a:gridCol w="505543"/>
                <a:gridCol w="252772"/>
                <a:gridCol w="707760"/>
                <a:gridCol w="707760"/>
                <a:gridCol w="707760"/>
                <a:gridCol w="707760"/>
                <a:gridCol w="707760"/>
                <a:gridCol w="707760"/>
              </a:tblGrid>
              <a:tr h="360040">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D</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sp>
        <p:nvSpPr>
          <p:cNvPr id="7" name="Rectangle 2"/>
          <p:cNvSpPr>
            <a:spLocks noChangeArrowheads="1"/>
          </p:cNvSpPr>
          <p:nvPr/>
        </p:nvSpPr>
        <p:spPr bwMode="auto">
          <a:xfrm>
            <a:off x="1714500" y="343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76872"/>
            <a:ext cx="2160240" cy="3017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Tableau 8"/>
          <p:cNvGraphicFramePr>
            <a:graphicFrameLocks noGrp="1"/>
          </p:cNvGraphicFramePr>
          <p:nvPr>
            <p:extLst>
              <p:ext uri="{D42A27DB-BD31-4B8C-83A1-F6EECF244321}">
                <p14:modId xmlns:p14="http://schemas.microsoft.com/office/powerpoint/2010/main" val="3455231607"/>
              </p:ext>
            </p:extLst>
          </p:nvPr>
        </p:nvGraphicFramePr>
        <p:xfrm>
          <a:off x="107504" y="5445224"/>
          <a:ext cx="8701980" cy="1066800"/>
        </p:xfrm>
        <a:graphic>
          <a:graphicData uri="http://schemas.openxmlformats.org/drawingml/2006/table">
            <a:tbl>
              <a:tblPr firstRow="1" bandRow="1">
                <a:tableStyleId>{5C22544A-7EE6-4342-B048-85BDC9FD1C3A}</a:tableStyleId>
              </a:tblPr>
              <a:tblGrid>
                <a:gridCol w="8701980"/>
              </a:tblGrid>
              <a:tr h="370840">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L’inflorescence est conique et peu dense, les fleurs claires et finement maculées. La différence avec </a:t>
                      </a:r>
                      <a:r>
                        <a:rPr lang="fr-FR" sz="1600" b="0" i="1" dirty="0" err="1" smtClean="0">
                          <a:solidFill>
                            <a:srgbClr val="400000"/>
                          </a:solidFill>
                          <a:effectLst/>
                          <a:latin typeface="Cambria" panose="02040503050406030204" pitchFamily="18" charset="0"/>
                          <a:ea typeface="Cambria" panose="02040503050406030204" pitchFamily="18" charset="0"/>
                        </a:rPr>
                        <a:t>Dactylorhiza</a:t>
                      </a:r>
                      <a:r>
                        <a:rPr lang="fr-FR" sz="1600" b="0" i="1" dirty="0" smtClean="0">
                          <a:solidFill>
                            <a:srgbClr val="400000"/>
                          </a:solidFill>
                          <a:effectLst/>
                          <a:latin typeface="Cambria" panose="02040503050406030204" pitchFamily="18" charset="0"/>
                          <a:ea typeface="Cambria" panose="02040503050406030204" pitchFamily="18" charset="0"/>
                        </a:rPr>
                        <a:t> maculata</a:t>
                      </a:r>
                      <a:r>
                        <a:rPr lang="fr-FR" sz="1600" b="0" i="0" dirty="0" smtClean="0">
                          <a:solidFill>
                            <a:srgbClr val="400000"/>
                          </a:solidFill>
                          <a:effectLst/>
                          <a:latin typeface="Cambria" panose="02040503050406030204" pitchFamily="18" charset="0"/>
                          <a:ea typeface="Cambria" panose="02040503050406030204" pitchFamily="18" charset="0"/>
                        </a:rPr>
                        <a:t> réside surtout dans la morphologie de la fleur, le labelle étant nettement trilobé avec un lobe central plus long que les lobes latéraux. L’éperon fin est peut-être moins descendant que chez </a:t>
                      </a:r>
                      <a:r>
                        <a:rPr lang="fr-FR" sz="1600" b="0" i="1" dirty="0" err="1" smtClean="0">
                          <a:solidFill>
                            <a:srgbClr val="400000"/>
                          </a:solidFill>
                          <a:effectLst/>
                          <a:latin typeface="Cambria" panose="02040503050406030204" pitchFamily="18" charset="0"/>
                          <a:ea typeface="Cambria" panose="02040503050406030204" pitchFamily="18" charset="0"/>
                        </a:rPr>
                        <a:t>Dactylorhiza</a:t>
                      </a:r>
                      <a:r>
                        <a:rPr lang="fr-FR" sz="1600" b="0" i="1" dirty="0" smtClean="0">
                          <a:solidFill>
                            <a:srgbClr val="400000"/>
                          </a:solidFill>
                          <a:effectLst/>
                          <a:latin typeface="Cambria" panose="02040503050406030204" pitchFamily="18" charset="0"/>
                          <a:ea typeface="Cambria" panose="02040503050406030204" pitchFamily="18" charset="0"/>
                        </a:rPr>
                        <a:t> maculata</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sp>
        <p:nvSpPr>
          <p:cNvPr id="10" name="Rectangle 9"/>
          <p:cNvSpPr/>
          <p:nvPr/>
        </p:nvSpPr>
        <p:spPr>
          <a:xfrm>
            <a:off x="2555776" y="2247539"/>
            <a:ext cx="6407696" cy="3046988"/>
          </a:xfrm>
          <a:prstGeom prst="rect">
            <a:avLst/>
          </a:prstGeom>
        </p:spPr>
        <p:txBody>
          <a:bodyPr wrap="square">
            <a:spAutoFit/>
          </a:bodyPr>
          <a:lstStyle/>
          <a:p>
            <a:r>
              <a:rPr lang="fr-FR" sz="1600" dirty="0" smtClean="0">
                <a:solidFill>
                  <a:srgbClr val="400000"/>
                </a:solidFill>
                <a:latin typeface="Cambria" panose="02040503050406030204" pitchFamily="18" charset="0"/>
                <a:ea typeface="Cambria" panose="02040503050406030204" pitchFamily="18" charset="0"/>
              </a:rPr>
              <a:t>Le </a:t>
            </a:r>
            <a:r>
              <a:rPr lang="fr-FR" sz="1600" dirty="0">
                <a:solidFill>
                  <a:srgbClr val="400000"/>
                </a:solidFill>
                <a:latin typeface="Cambria" panose="02040503050406030204" pitchFamily="18" charset="0"/>
                <a:ea typeface="Cambria" panose="02040503050406030204" pitchFamily="18" charset="0"/>
              </a:rPr>
              <a:t>port de </a:t>
            </a:r>
            <a:r>
              <a:rPr lang="fr-FR" sz="1600" i="1" dirty="0" err="1">
                <a:solidFill>
                  <a:srgbClr val="400000"/>
                </a:solidFill>
                <a:latin typeface="Cambria" panose="02040503050406030204" pitchFamily="18" charset="0"/>
                <a:ea typeface="Cambria" panose="02040503050406030204" pitchFamily="18" charset="0"/>
              </a:rPr>
              <a:t>Dactylorhiza</a:t>
            </a:r>
            <a:r>
              <a:rPr lang="fr-FR" sz="1600" i="1" dirty="0">
                <a:solidFill>
                  <a:srgbClr val="400000"/>
                </a:solidFill>
                <a:latin typeface="Cambria" panose="02040503050406030204" pitchFamily="18" charset="0"/>
                <a:ea typeface="Cambria" panose="02040503050406030204" pitchFamily="18" charset="0"/>
              </a:rPr>
              <a:t> </a:t>
            </a:r>
            <a:r>
              <a:rPr lang="fr-FR" sz="1600" i="1" dirty="0" err="1">
                <a:solidFill>
                  <a:srgbClr val="400000"/>
                </a:solidFill>
                <a:latin typeface="Cambria" panose="02040503050406030204" pitchFamily="18" charset="0"/>
                <a:ea typeface="Cambria" panose="02040503050406030204" pitchFamily="18" charset="0"/>
              </a:rPr>
              <a:t>fuchsii</a:t>
            </a:r>
            <a:r>
              <a:rPr lang="fr-FR" sz="1600" dirty="0">
                <a:solidFill>
                  <a:srgbClr val="400000"/>
                </a:solidFill>
                <a:latin typeface="Cambria" panose="02040503050406030204" pitchFamily="18" charset="0"/>
                <a:ea typeface="Cambria" panose="02040503050406030204" pitchFamily="18" charset="0"/>
              </a:rPr>
              <a:t> est sensiblement le même que celui de </a:t>
            </a:r>
            <a:r>
              <a:rPr lang="fr-FR" sz="1600" dirty="0" err="1">
                <a:solidFill>
                  <a:srgbClr val="400000"/>
                </a:solidFill>
                <a:latin typeface="Cambria" panose="02040503050406030204" pitchFamily="18" charset="0"/>
                <a:ea typeface="Cambria" panose="02040503050406030204" pitchFamily="18" charset="0"/>
              </a:rPr>
              <a:t>Dactylorhiza</a:t>
            </a:r>
            <a:r>
              <a:rPr lang="fr-FR" sz="1600" dirty="0">
                <a:solidFill>
                  <a:srgbClr val="400000"/>
                </a:solidFill>
                <a:latin typeface="Cambria" panose="02040503050406030204" pitchFamily="18" charset="0"/>
                <a:ea typeface="Cambria" panose="02040503050406030204" pitchFamily="18" charset="0"/>
              </a:rPr>
              <a:t> maculata. La tige est pleine, mince, parfois lavée de violet au sommet. Les sépales, étalés et maculés semblent rabattus. Le lobe médian du labelle est orné de points et de petits </a:t>
            </a:r>
            <a:r>
              <a:rPr lang="fr-FR" sz="1600" dirty="0" err="1">
                <a:solidFill>
                  <a:srgbClr val="400000"/>
                </a:solidFill>
                <a:latin typeface="Cambria" panose="02040503050406030204" pitchFamily="18" charset="0"/>
                <a:ea typeface="Cambria" panose="02040503050406030204" pitchFamily="18" charset="0"/>
              </a:rPr>
              <a:t>tiretés</a:t>
            </a:r>
            <a:r>
              <a:rPr lang="fr-FR" sz="1600" dirty="0">
                <a:solidFill>
                  <a:srgbClr val="400000"/>
                </a:solidFill>
                <a:latin typeface="Cambria" panose="02040503050406030204" pitchFamily="18" charset="0"/>
                <a:ea typeface="Cambria" panose="02040503050406030204" pitchFamily="18" charset="0"/>
              </a:rPr>
              <a:t> pourpres. Les lobes latéraux sont peu maculés</a:t>
            </a:r>
            <a:r>
              <a:rPr lang="fr-FR" sz="1600" dirty="0" smtClean="0">
                <a:solidFill>
                  <a:srgbClr val="400000"/>
                </a:solidFill>
                <a:latin typeface="Cambria" panose="02040503050406030204" pitchFamily="18" charset="0"/>
                <a:ea typeface="Cambria" panose="02040503050406030204" pitchFamily="18" charset="0"/>
              </a:rPr>
              <a:t>.</a:t>
            </a:r>
            <a:r>
              <a:rPr lang="fr-FR" sz="1600" dirty="0">
                <a:latin typeface="Cambria" panose="02040503050406030204" pitchFamily="18" charset="0"/>
                <a:ea typeface="Cambria" panose="02040503050406030204" pitchFamily="18" charset="0"/>
              </a:rPr>
              <a:t/>
            </a:r>
            <a:br>
              <a:rPr lang="fr-FR" sz="1600" dirty="0">
                <a:latin typeface="Cambria" panose="02040503050406030204" pitchFamily="18" charset="0"/>
                <a:ea typeface="Cambria" panose="02040503050406030204" pitchFamily="18" charset="0"/>
              </a:rPr>
            </a:br>
            <a:r>
              <a:rPr lang="fr-FR" sz="1600" i="1" dirty="0" err="1">
                <a:solidFill>
                  <a:srgbClr val="400000"/>
                </a:solidFill>
                <a:latin typeface="Cambria" panose="02040503050406030204" pitchFamily="18" charset="0"/>
                <a:ea typeface="Cambria" panose="02040503050406030204" pitchFamily="18" charset="0"/>
              </a:rPr>
              <a:t>Dactylorhiza</a:t>
            </a:r>
            <a:r>
              <a:rPr lang="fr-FR" sz="1600" i="1" dirty="0">
                <a:solidFill>
                  <a:srgbClr val="400000"/>
                </a:solidFill>
                <a:latin typeface="Cambria" panose="02040503050406030204" pitchFamily="18" charset="0"/>
                <a:ea typeface="Cambria" panose="02040503050406030204" pitchFamily="18" charset="0"/>
              </a:rPr>
              <a:t> </a:t>
            </a:r>
            <a:r>
              <a:rPr lang="fr-FR" sz="1600" i="1" dirty="0" err="1">
                <a:solidFill>
                  <a:srgbClr val="400000"/>
                </a:solidFill>
                <a:latin typeface="Cambria" panose="02040503050406030204" pitchFamily="18" charset="0"/>
                <a:ea typeface="Cambria" panose="02040503050406030204" pitchFamily="18" charset="0"/>
              </a:rPr>
              <a:t>fuchsii</a:t>
            </a:r>
            <a:r>
              <a:rPr lang="fr-FR" sz="1600" dirty="0">
                <a:solidFill>
                  <a:srgbClr val="400000"/>
                </a:solidFill>
                <a:latin typeface="Cambria" panose="02040503050406030204" pitchFamily="18" charset="0"/>
                <a:ea typeface="Cambria" panose="02040503050406030204" pitchFamily="18" charset="0"/>
              </a:rPr>
              <a:t> a une préférence pour le milieu alcalin, en lisière de bois ou en pleine lumière, toujours sur milieu humide</a:t>
            </a:r>
            <a:r>
              <a:rPr lang="fr-FR" sz="1600" dirty="0" smtClean="0">
                <a:solidFill>
                  <a:srgbClr val="400000"/>
                </a:solidFill>
                <a:latin typeface="Cambria" panose="02040503050406030204" pitchFamily="18" charset="0"/>
                <a:ea typeface="Cambria" panose="02040503050406030204" pitchFamily="18" charset="0"/>
              </a:rPr>
              <a:t>.</a:t>
            </a:r>
            <a:r>
              <a:rPr lang="fr-FR" sz="1600" dirty="0">
                <a:latin typeface="Cambria" panose="02040503050406030204" pitchFamily="18" charset="0"/>
                <a:ea typeface="Cambria" panose="02040503050406030204" pitchFamily="18" charset="0"/>
              </a:rPr>
              <a:t/>
            </a:r>
            <a:br>
              <a:rPr lang="fr-FR" sz="1600" dirty="0">
                <a:latin typeface="Cambria" panose="02040503050406030204" pitchFamily="18" charset="0"/>
                <a:ea typeface="Cambria" panose="02040503050406030204" pitchFamily="18" charset="0"/>
              </a:rPr>
            </a:br>
            <a:r>
              <a:rPr lang="fr-FR" sz="1600" dirty="0">
                <a:solidFill>
                  <a:srgbClr val="400000"/>
                </a:solidFill>
                <a:latin typeface="Cambria" panose="02040503050406030204" pitchFamily="18" charset="0"/>
                <a:ea typeface="Cambria" panose="02040503050406030204" pitchFamily="18" charset="0"/>
              </a:rPr>
              <a:t>Les choses se compliquent dans notre région lorsque les deux espèces se côtoient sur le même terrain, à tel point que certains auteurs renoncent à les différencier.</a:t>
            </a:r>
            <a:r>
              <a:rPr lang="fr-FR" sz="1600" dirty="0">
                <a:latin typeface="Cambria" panose="02040503050406030204" pitchFamily="18" charset="0"/>
                <a:ea typeface="Cambria" panose="02040503050406030204" pitchFamily="18" charset="0"/>
              </a:rPr>
              <a:t/>
            </a:r>
            <a:br>
              <a:rPr lang="fr-FR" sz="1600" dirty="0">
                <a:latin typeface="Cambria" panose="02040503050406030204" pitchFamily="18" charset="0"/>
                <a:ea typeface="Cambria" panose="02040503050406030204" pitchFamily="18" charset="0"/>
              </a:rPr>
            </a:br>
            <a:r>
              <a:rPr lang="fr-FR" sz="1600" dirty="0">
                <a:solidFill>
                  <a:srgbClr val="400000"/>
                </a:solidFill>
                <a:latin typeface="Cambria" panose="02040503050406030204" pitchFamily="18" charset="0"/>
                <a:ea typeface="Cambria" panose="02040503050406030204" pitchFamily="18" charset="0"/>
              </a:rPr>
              <a:t>Pour notre part, nous considérons toutefois qu’il y a bien deux espèces, même si l’existence de nombreux intermédiaires est évidente</a:t>
            </a:r>
            <a:r>
              <a:rPr lang="fr-FR" sz="1600" dirty="0" smtClean="0">
                <a:solidFill>
                  <a:srgbClr val="400000"/>
                </a:solidFill>
                <a:latin typeface="Cambria" panose="02040503050406030204" pitchFamily="18" charset="0"/>
                <a:ea typeface="Cambria" panose="02040503050406030204" pitchFamily="18" charset="0"/>
              </a:rPr>
              <a:t>.</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53897099"/>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358222413"/>
              </p:ext>
            </p:extLst>
          </p:nvPr>
        </p:nvGraphicFramePr>
        <p:xfrm>
          <a:off x="179512" y="260648"/>
          <a:ext cx="8136904" cy="914400"/>
        </p:xfrm>
        <a:graphic>
          <a:graphicData uri="http://schemas.openxmlformats.org/drawingml/2006/table">
            <a:tbl>
              <a:tblPr firstRow="1" bandRow="1">
                <a:tableStyleId>{5C22544A-7EE6-4342-B048-85BDC9FD1C3A}</a:tableStyleId>
              </a:tblPr>
              <a:tblGrid>
                <a:gridCol w="8136904"/>
              </a:tblGrid>
              <a:tr h="370840">
                <a:tc>
                  <a:txBody>
                    <a:bodyPr/>
                    <a:lstStyle/>
                    <a:p>
                      <a:r>
                        <a:rPr lang="it-IT" i="1" dirty="0" smtClean="0">
                          <a:solidFill>
                            <a:srgbClr val="FF0000"/>
                          </a:solidFill>
                          <a:effectLst/>
                          <a:latin typeface="Cambria" panose="02040503050406030204" pitchFamily="18" charset="0"/>
                          <a:ea typeface="Cambria" panose="02040503050406030204" pitchFamily="18" charset="0"/>
                        </a:rPr>
                        <a:t>Dactylorhiza incarnata</a:t>
                      </a:r>
                      <a:r>
                        <a:rPr lang="it-IT" i="1" dirty="0" smtClean="0">
                          <a:latin typeface="Cambria" panose="02040503050406030204" pitchFamily="18" charset="0"/>
                          <a:ea typeface="Cambria" panose="02040503050406030204" pitchFamily="18" charset="0"/>
                        </a:rPr>
                        <a:t> </a:t>
                      </a:r>
                      <a:r>
                        <a:rPr lang="it-IT" b="0" i="1" dirty="0" smtClean="0">
                          <a:solidFill>
                            <a:srgbClr val="000000"/>
                          </a:solidFill>
                          <a:effectLst/>
                          <a:latin typeface="Cambria" panose="02040503050406030204" pitchFamily="18" charset="0"/>
                          <a:ea typeface="Cambria" panose="02040503050406030204" pitchFamily="18" charset="0"/>
                        </a:rPr>
                        <a:t> </a:t>
                      </a:r>
                      <a:r>
                        <a:rPr lang="it-IT" sz="1600" b="0" i="0" dirty="0" smtClean="0">
                          <a:solidFill>
                            <a:srgbClr val="000000"/>
                          </a:solidFill>
                          <a:effectLst/>
                          <a:latin typeface="Cambria" panose="02040503050406030204" pitchFamily="18" charset="0"/>
                          <a:ea typeface="Cambria" panose="02040503050406030204" pitchFamily="18" charset="0"/>
                        </a:rPr>
                        <a:t> </a:t>
                      </a:r>
                      <a:r>
                        <a:rPr lang="it-IT" sz="1600" b="0" i="0" dirty="0" smtClean="0">
                          <a:solidFill>
                            <a:srgbClr val="FF0000"/>
                          </a:solidFill>
                          <a:effectLst/>
                          <a:latin typeface="Cambria" panose="02040503050406030204" pitchFamily="18" charset="0"/>
                          <a:ea typeface="Cambria" panose="02040503050406030204" pitchFamily="18" charset="0"/>
                        </a:rPr>
                        <a:t>(LINNE) SOO’ 1962</a:t>
                      </a:r>
                      <a:r>
                        <a:rPr lang="it-IT" sz="1600" dirty="0" smtClean="0">
                          <a:latin typeface="Cambria" panose="02040503050406030204" pitchFamily="18" charset="0"/>
                          <a:ea typeface="Cambria" panose="02040503050406030204" pitchFamily="18" charset="0"/>
                        </a:rPr>
                        <a:t/>
                      </a:r>
                      <a:br>
                        <a:rPr lang="it-IT" sz="1600" dirty="0" smtClean="0">
                          <a:latin typeface="Cambria" panose="02040503050406030204" pitchFamily="18" charset="0"/>
                          <a:ea typeface="Cambria" panose="02040503050406030204" pitchFamily="18" charset="0"/>
                        </a:rPr>
                      </a:br>
                      <a:r>
                        <a:rPr lang="it-IT" sz="1800" b="0" i="1" dirty="0" smtClean="0">
                          <a:solidFill>
                            <a:schemeClr val="tx1"/>
                          </a:solidFill>
                          <a:latin typeface="Cambria" panose="02040503050406030204" pitchFamily="18" charset="0"/>
                          <a:ea typeface="Cambria" panose="02040503050406030204" pitchFamily="18" charset="0"/>
                        </a:rPr>
                        <a:t>Orchis incarnata</a:t>
                      </a:r>
                      <a:r>
                        <a:rPr lang="it-IT" sz="1600" b="0" i="0" dirty="0" smtClean="0">
                          <a:solidFill>
                            <a:schemeClr val="tx1"/>
                          </a:solidFill>
                          <a:effectLst/>
                          <a:latin typeface="Cambria" panose="02040503050406030204" pitchFamily="18" charset="0"/>
                          <a:ea typeface="Cambria" panose="02040503050406030204" pitchFamily="18" charset="0"/>
                        </a:rPr>
                        <a:t> </a:t>
                      </a:r>
                      <a:r>
                        <a:rPr lang="it-IT" sz="1600" b="0" i="0" dirty="0" smtClean="0">
                          <a:solidFill>
                            <a:srgbClr val="000000"/>
                          </a:solidFill>
                          <a:effectLst/>
                          <a:latin typeface="Cambria" panose="02040503050406030204" pitchFamily="18" charset="0"/>
                          <a:ea typeface="Cambria" panose="02040503050406030204" pitchFamily="18" charset="0"/>
                        </a:rPr>
                        <a:t> LINNE 1755</a:t>
                      </a:r>
                      <a:r>
                        <a:rPr lang="it-IT" sz="1600" b="0" dirty="0" smtClean="0">
                          <a:latin typeface="Cambria" panose="02040503050406030204" pitchFamily="18" charset="0"/>
                          <a:ea typeface="Cambria" panose="02040503050406030204" pitchFamily="18" charset="0"/>
                        </a:rPr>
                        <a:t/>
                      </a:r>
                      <a:br>
                        <a:rPr lang="it-IT" sz="1600" b="0" dirty="0" smtClean="0">
                          <a:latin typeface="Cambria" panose="02040503050406030204" pitchFamily="18" charset="0"/>
                          <a:ea typeface="Cambria" panose="02040503050406030204" pitchFamily="18" charset="0"/>
                        </a:rPr>
                      </a:br>
                      <a:r>
                        <a:rPr lang="it-IT" sz="1800" b="0" dirty="0" smtClean="0">
                          <a:solidFill>
                            <a:schemeClr val="tx1"/>
                          </a:solidFill>
                          <a:latin typeface="Cambria" panose="02040503050406030204" pitchFamily="18" charset="0"/>
                          <a:ea typeface="Cambria" panose="02040503050406030204" pitchFamily="18" charset="0"/>
                        </a:rPr>
                        <a:t>Orchis incarnat</a:t>
                      </a:r>
                      <a:endParaRPr lang="fr-FR" sz="1800" b="0" dirty="0" smtClean="0">
                        <a:solidFill>
                          <a:schemeClr val="tx1"/>
                        </a:solidFill>
                        <a:latin typeface="Cambria" panose="02040503050406030204" pitchFamily="18" charset="0"/>
                        <a:ea typeface="Cambria" panose="02040503050406030204" pitchFamily="18" charset="0"/>
                      </a:endParaRPr>
                    </a:p>
                  </a:txBody>
                  <a:tcPr>
                    <a:noFil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992305849"/>
              </p:ext>
            </p:extLst>
          </p:nvPr>
        </p:nvGraphicFramePr>
        <p:xfrm>
          <a:off x="285428" y="5373216"/>
          <a:ext cx="8535044" cy="1008112"/>
        </p:xfrm>
        <a:graphic>
          <a:graphicData uri="http://schemas.openxmlformats.org/drawingml/2006/table">
            <a:tbl>
              <a:tblPr firstRow="1" bandRow="1">
                <a:tableStyleId>{5C22544A-7EE6-4342-B048-85BDC9FD1C3A}</a:tableStyleId>
              </a:tblPr>
              <a:tblGrid>
                <a:gridCol w="8535044"/>
              </a:tblGrid>
              <a:tr h="1008112">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L’inflorescence est dense et cylindrique. Les bractées verdâtres dépassent largement les fleurs qui sont serrées et plutôt petites pour le genre, de couleur variant du rose lilas au blanc en passant par le rose chair et le jaune. L’éperon est robuste et court, dirigé vers le bas.</a:t>
                      </a:r>
                      <a:endParaRPr lang="fr-FR" sz="1600" dirty="0">
                        <a:latin typeface="Cambria" panose="02040503050406030204" pitchFamily="18" charset="0"/>
                        <a:ea typeface="Cambria" panose="02040503050406030204" pitchFamily="18" charset="0"/>
                      </a:endParaRPr>
                    </a:p>
                  </a:txBody>
                  <a:tcPr>
                    <a:noFill/>
                  </a:tcPr>
                </a:tc>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3396932162"/>
              </p:ext>
            </p:extLst>
          </p:nvPr>
        </p:nvGraphicFramePr>
        <p:xfrm>
          <a:off x="323532" y="1340768"/>
          <a:ext cx="8496937" cy="360040"/>
        </p:xfrm>
        <a:graphic>
          <a:graphicData uri="http://schemas.openxmlformats.org/drawingml/2006/table">
            <a:tbl>
              <a:tblPr/>
              <a:tblGrid>
                <a:gridCol w="708078"/>
                <a:gridCol w="708078"/>
                <a:gridCol w="708078"/>
                <a:gridCol w="708078"/>
                <a:gridCol w="708078"/>
                <a:gridCol w="165219"/>
                <a:gridCol w="542860"/>
                <a:gridCol w="708078"/>
                <a:gridCol w="708078"/>
                <a:gridCol w="708078"/>
                <a:gridCol w="708078"/>
                <a:gridCol w="708078"/>
                <a:gridCol w="708078"/>
              </a:tblGrid>
              <a:tr h="360040">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D</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sp>
        <p:nvSpPr>
          <p:cNvPr id="3" name="Rectangle 1"/>
          <p:cNvSpPr>
            <a:spLocks noChangeArrowheads="1"/>
          </p:cNvSpPr>
          <p:nvPr/>
        </p:nvSpPr>
        <p:spPr bwMode="auto">
          <a:xfrm>
            <a:off x="1714500" y="357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3346731305"/>
              </p:ext>
            </p:extLst>
          </p:nvPr>
        </p:nvGraphicFramePr>
        <p:xfrm>
          <a:off x="251520" y="1924917"/>
          <a:ext cx="8531944" cy="3261360"/>
        </p:xfrm>
        <a:graphic>
          <a:graphicData uri="http://schemas.openxmlformats.org/drawingml/2006/table">
            <a:tbl>
              <a:tblPr firstRow="1" bandRow="1">
                <a:tableStyleId>{5C22544A-7EE6-4342-B048-85BDC9FD1C3A}</a:tableStyleId>
              </a:tblPr>
              <a:tblGrid>
                <a:gridCol w="2339256"/>
                <a:gridCol w="6192688"/>
              </a:tblGrid>
              <a:tr h="370840">
                <a:tc>
                  <a:txBody>
                    <a:bodyPr/>
                    <a:lstStyle/>
                    <a:p>
                      <a:endParaRPr lang="fr-FR" dirty="0"/>
                    </a:p>
                  </a:txBody>
                  <a:tcPr>
                    <a:solidFill>
                      <a:schemeClr val="bg1"/>
                    </a:solidFill>
                  </a:tcPr>
                </a:tc>
                <a:tc>
                  <a:txBody>
                    <a:bodyPr/>
                    <a:lstStyle/>
                    <a:p>
                      <a:pPr algn="l" fontAlgn="ctr"/>
                      <a:r>
                        <a:rPr lang="fr-FR" sz="1600" b="0" i="1" dirty="0" err="1">
                          <a:solidFill>
                            <a:schemeClr val="tx1"/>
                          </a:solidFill>
                          <a:effectLst/>
                          <a:latin typeface="Cambria" panose="02040503050406030204" pitchFamily="18" charset="0"/>
                          <a:ea typeface="Cambria" panose="02040503050406030204" pitchFamily="18" charset="0"/>
                        </a:rPr>
                        <a:t>Dactylorhiza</a:t>
                      </a:r>
                      <a:r>
                        <a:rPr lang="fr-FR" sz="1600" b="0" i="1" dirty="0">
                          <a:solidFill>
                            <a:schemeClr val="tx1"/>
                          </a:solidFill>
                          <a:effectLst/>
                          <a:latin typeface="Cambria" panose="02040503050406030204" pitchFamily="18" charset="0"/>
                          <a:ea typeface="Cambria" panose="02040503050406030204" pitchFamily="18" charset="0"/>
                        </a:rPr>
                        <a:t> </a:t>
                      </a:r>
                      <a:r>
                        <a:rPr lang="fr-FR" sz="1600" b="0" i="1" dirty="0" err="1">
                          <a:solidFill>
                            <a:schemeClr val="tx1"/>
                          </a:solidFill>
                          <a:effectLst/>
                          <a:latin typeface="Cambria" panose="02040503050406030204" pitchFamily="18" charset="0"/>
                          <a:ea typeface="Cambria" panose="02040503050406030204" pitchFamily="18" charset="0"/>
                        </a:rPr>
                        <a:t>incarnata</a:t>
                      </a:r>
                      <a:r>
                        <a:rPr lang="fr-FR" sz="1600" b="0" dirty="0">
                          <a:solidFill>
                            <a:schemeClr val="tx1"/>
                          </a:solidFill>
                          <a:effectLst/>
                          <a:latin typeface="Cambria" panose="02040503050406030204" pitchFamily="18" charset="0"/>
                          <a:ea typeface="Cambria" panose="02040503050406030204" pitchFamily="18" charset="0"/>
                        </a:rPr>
                        <a:t> est la </a:t>
                      </a:r>
                      <a:r>
                        <a:rPr lang="fr-FR" sz="1600" b="0" dirty="0" err="1">
                          <a:solidFill>
                            <a:schemeClr val="tx1"/>
                          </a:solidFill>
                          <a:effectLst/>
                          <a:latin typeface="Cambria" panose="02040503050406030204" pitchFamily="18" charset="0"/>
                          <a:ea typeface="Cambria" panose="02040503050406030204" pitchFamily="18" charset="0"/>
                        </a:rPr>
                        <a:t>Dactylorhize</a:t>
                      </a:r>
                      <a:r>
                        <a:rPr lang="fr-FR" sz="1600" b="0" dirty="0">
                          <a:solidFill>
                            <a:schemeClr val="tx1"/>
                          </a:solidFill>
                          <a:effectLst/>
                          <a:latin typeface="Cambria" panose="02040503050406030204" pitchFamily="18" charset="0"/>
                          <a:ea typeface="Cambria" panose="02040503050406030204" pitchFamily="18" charset="0"/>
                        </a:rPr>
                        <a:t> la plus précoce de notre région. La plante est haute de 15 à 80 cm avec une tige généralement creuse, des feuilles engainantes, dressées, ordinairement non tachetées et dépassant parfois l’épi</a:t>
                      </a:r>
                      <a:r>
                        <a:rPr lang="fr-FR" sz="1600" b="0" dirty="0" smtClean="0">
                          <a:solidFill>
                            <a:schemeClr val="tx1"/>
                          </a:solidFill>
                          <a:effectLst/>
                          <a:latin typeface="Cambria" panose="02040503050406030204" pitchFamily="18" charset="0"/>
                          <a:ea typeface="Cambria" panose="02040503050406030204" pitchFamily="18" charset="0"/>
                        </a:rPr>
                        <a:t>.</a:t>
                      </a:r>
                      <a:r>
                        <a:rPr lang="fr-FR" sz="1600" b="0" dirty="0">
                          <a:solidFill>
                            <a:schemeClr val="tx1"/>
                          </a:solidFill>
                          <a:effectLst/>
                          <a:latin typeface="Cambria" panose="02040503050406030204" pitchFamily="18" charset="0"/>
                          <a:ea typeface="Cambria" panose="02040503050406030204" pitchFamily="18" charset="0"/>
                        </a:rPr>
                        <a:t/>
                      </a:r>
                      <a:br>
                        <a:rPr lang="fr-FR" sz="1600" b="0" dirty="0">
                          <a:solidFill>
                            <a:schemeClr val="tx1"/>
                          </a:solidFill>
                          <a:effectLst/>
                          <a:latin typeface="Cambria" panose="02040503050406030204" pitchFamily="18" charset="0"/>
                          <a:ea typeface="Cambria" panose="02040503050406030204" pitchFamily="18" charset="0"/>
                        </a:rPr>
                      </a:br>
                      <a:r>
                        <a:rPr lang="fr-FR" sz="1600" b="0" dirty="0">
                          <a:solidFill>
                            <a:schemeClr val="tx1"/>
                          </a:solidFill>
                          <a:effectLst/>
                          <a:latin typeface="Cambria" panose="02040503050406030204" pitchFamily="18" charset="0"/>
                          <a:ea typeface="Cambria" panose="02040503050406030204" pitchFamily="18" charset="0"/>
                        </a:rPr>
                        <a:t>Les fleurs sont nombreuses. Les sépales latéraux sont dressés, maculés de pourpre et rabattus vers l’arrière. Le labelle est orné de points et de fins </a:t>
                      </a:r>
                      <a:r>
                        <a:rPr lang="fr-FR" sz="1600" b="0" dirty="0" err="1">
                          <a:solidFill>
                            <a:schemeClr val="tx1"/>
                          </a:solidFill>
                          <a:effectLst/>
                          <a:latin typeface="Cambria" panose="02040503050406030204" pitchFamily="18" charset="0"/>
                          <a:ea typeface="Cambria" panose="02040503050406030204" pitchFamily="18" charset="0"/>
                        </a:rPr>
                        <a:t>tiretés</a:t>
                      </a:r>
                      <a:r>
                        <a:rPr lang="fr-FR" sz="1600" b="0" dirty="0">
                          <a:solidFill>
                            <a:schemeClr val="tx1"/>
                          </a:solidFill>
                          <a:effectLst/>
                          <a:latin typeface="Cambria" panose="02040503050406030204" pitchFamily="18" charset="0"/>
                          <a:ea typeface="Cambria" panose="02040503050406030204" pitchFamily="18" charset="0"/>
                        </a:rPr>
                        <a:t>, étalé et trilobé, mais le lobe médian est à peine marqué</a:t>
                      </a:r>
                      <a:r>
                        <a:rPr lang="fr-FR" sz="1600" b="0" dirty="0" smtClean="0">
                          <a:solidFill>
                            <a:schemeClr val="tx1"/>
                          </a:solidFill>
                          <a:effectLst/>
                          <a:latin typeface="Cambria" panose="02040503050406030204" pitchFamily="18" charset="0"/>
                          <a:ea typeface="Cambria" panose="02040503050406030204" pitchFamily="18" charset="0"/>
                        </a:rPr>
                        <a:t>.</a:t>
                      </a:r>
                      <a:r>
                        <a:rPr lang="fr-FR" sz="1600" b="0" dirty="0">
                          <a:solidFill>
                            <a:schemeClr val="tx1"/>
                          </a:solidFill>
                          <a:effectLst/>
                          <a:latin typeface="Cambria" panose="02040503050406030204" pitchFamily="18" charset="0"/>
                          <a:ea typeface="Cambria" panose="02040503050406030204" pitchFamily="18" charset="0"/>
                        </a:rPr>
                        <a:t/>
                      </a:r>
                      <a:br>
                        <a:rPr lang="fr-FR" sz="1600" b="0" dirty="0">
                          <a:solidFill>
                            <a:schemeClr val="tx1"/>
                          </a:solidFill>
                          <a:effectLst/>
                          <a:latin typeface="Cambria" panose="02040503050406030204" pitchFamily="18" charset="0"/>
                          <a:ea typeface="Cambria" panose="02040503050406030204" pitchFamily="18" charset="0"/>
                        </a:rPr>
                      </a:br>
                      <a:r>
                        <a:rPr lang="fr-FR" sz="1600" b="0" dirty="0">
                          <a:solidFill>
                            <a:schemeClr val="tx1"/>
                          </a:solidFill>
                          <a:effectLst/>
                          <a:latin typeface="Cambria" panose="02040503050406030204" pitchFamily="18" charset="0"/>
                          <a:ea typeface="Cambria" panose="02040503050406030204" pitchFamily="18" charset="0"/>
                        </a:rPr>
                        <a:t>Ses lieux de prédilection sont les prairies humides non amendées à tendance alcaline. Sa présence est menacée par la disparition de ces prairies inondables en raison soit de l’abandon du fauchage annuel, soit de la surexploitation (drainage, surpâturage, culture de maïs, épandage intensif d’engrais</a:t>
                      </a:r>
                      <a:r>
                        <a:rPr lang="fr-FR" sz="1600" b="0" dirty="0" smtClean="0">
                          <a:solidFill>
                            <a:schemeClr val="tx1"/>
                          </a:solidFill>
                          <a:effectLst/>
                          <a:latin typeface="Cambria" panose="02040503050406030204" pitchFamily="18" charset="0"/>
                          <a:ea typeface="Cambria" panose="02040503050406030204" pitchFamily="18" charset="0"/>
                        </a:rPr>
                        <a:t>...)</a:t>
                      </a:r>
                      <a:endParaRPr lang="fr-FR" sz="1600" b="0" dirty="0">
                        <a:solidFill>
                          <a:schemeClr val="tx1"/>
                        </a:solidFill>
                        <a:effectLst/>
                        <a:latin typeface="Cambria" panose="02040503050406030204" pitchFamily="18" charset="0"/>
                        <a:ea typeface="Cambria" panose="02040503050406030204" pitchFamily="18" charset="0"/>
                      </a:endParaRPr>
                    </a:p>
                  </a:txBody>
                  <a:tcPr anchor="ctr">
                    <a:solidFill>
                      <a:schemeClr val="bg1"/>
                    </a:solidFill>
                  </a:tcP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46497"/>
            <a:ext cx="2088232" cy="3385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785100"/>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40725" y="240764"/>
            <a:ext cx="8424936" cy="93871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Dactylorhiza</a:t>
            </a: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 maculata</a:t>
            </a:r>
            <a:r>
              <a:rPr kumimoji="0" lang="fr-FR" altLang="fr-FR" sz="600"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8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(LINNE) SOO’ 1962</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Orchis maculata</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LINNE 1753</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Orchis tacheté</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1995039101"/>
              </p:ext>
            </p:extLst>
          </p:nvPr>
        </p:nvGraphicFramePr>
        <p:xfrm>
          <a:off x="340725" y="1340768"/>
          <a:ext cx="8191720" cy="432048"/>
        </p:xfrm>
        <a:graphic>
          <a:graphicData uri="http://schemas.openxmlformats.org/drawingml/2006/table">
            <a:tbl>
              <a:tblPr/>
              <a:tblGrid>
                <a:gridCol w="678872"/>
                <a:gridCol w="678872"/>
                <a:gridCol w="678872"/>
                <a:gridCol w="678872"/>
                <a:gridCol w="248920"/>
                <a:gridCol w="475210"/>
                <a:gridCol w="497838"/>
                <a:gridCol w="181032"/>
                <a:gridCol w="678872"/>
                <a:gridCol w="678872"/>
                <a:gridCol w="678872"/>
                <a:gridCol w="678872"/>
                <a:gridCol w="678872"/>
                <a:gridCol w="678872"/>
              </a:tblGrid>
              <a:tr h="432048">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D</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819007630"/>
              </p:ext>
            </p:extLst>
          </p:nvPr>
        </p:nvGraphicFramePr>
        <p:xfrm>
          <a:off x="365810" y="1992263"/>
          <a:ext cx="8526108" cy="3261360"/>
        </p:xfrm>
        <a:graphic>
          <a:graphicData uri="http://schemas.openxmlformats.org/drawingml/2006/table">
            <a:tbl>
              <a:tblPr firstRow="1" bandRow="1">
                <a:tableStyleId>{5C22544A-7EE6-4342-B048-85BDC9FD1C3A}</a:tableStyleId>
              </a:tblPr>
              <a:tblGrid>
                <a:gridCol w="2910046"/>
                <a:gridCol w="5616062"/>
              </a:tblGrid>
              <a:tr h="370840">
                <a:tc>
                  <a:txBody>
                    <a:bodyPr/>
                    <a:lstStyle/>
                    <a:p>
                      <a:endParaRPr lang="fr-FR" dirty="0"/>
                    </a:p>
                  </a:txBody>
                  <a:tcPr>
                    <a:solidFill>
                      <a:schemeClr val="bg1"/>
                    </a:solidFill>
                  </a:tcPr>
                </a:tc>
                <a:tc>
                  <a:txBody>
                    <a:bodyPr/>
                    <a:lstStyle/>
                    <a:p>
                      <a:r>
                        <a:rPr lang="fr-FR" sz="1600" b="0" i="1" dirty="0" err="1" smtClean="0">
                          <a:solidFill>
                            <a:srgbClr val="000000"/>
                          </a:solidFill>
                          <a:effectLst/>
                          <a:latin typeface="Cambria" panose="02040503050406030204" pitchFamily="18" charset="0"/>
                          <a:ea typeface="Cambria" panose="02040503050406030204" pitchFamily="18" charset="0"/>
                        </a:rPr>
                        <a:t>Dactylorhiza</a:t>
                      </a:r>
                      <a:r>
                        <a:rPr lang="fr-FR" sz="1600" b="0" i="1" dirty="0" smtClean="0">
                          <a:solidFill>
                            <a:srgbClr val="000000"/>
                          </a:solidFill>
                          <a:effectLst/>
                          <a:latin typeface="Cambria" panose="02040503050406030204" pitchFamily="18" charset="0"/>
                          <a:ea typeface="Cambria" panose="02040503050406030204" pitchFamily="18" charset="0"/>
                        </a:rPr>
                        <a:t> maculata</a:t>
                      </a:r>
                      <a:r>
                        <a:rPr lang="fr-FR" sz="1600" b="0" i="0" dirty="0" smtClean="0">
                          <a:solidFill>
                            <a:srgbClr val="000000"/>
                          </a:solidFill>
                          <a:effectLst/>
                          <a:latin typeface="Cambria" panose="02040503050406030204" pitchFamily="18" charset="0"/>
                          <a:ea typeface="Cambria" panose="02040503050406030204" pitchFamily="18" charset="0"/>
                        </a:rPr>
                        <a:t> est une </a:t>
                      </a:r>
                      <a:r>
                        <a:rPr lang="fr-FR" sz="1600" b="0" i="0" dirty="0" err="1" smtClean="0">
                          <a:solidFill>
                            <a:srgbClr val="000000"/>
                          </a:solidFill>
                          <a:effectLst/>
                          <a:latin typeface="Cambria" panose="02040503050406030204" pitchFamily="18" charset="0"/>
                          <a:ea typeface="Cambria" panose="02040503050406030204" pitchFamily="18" charset="0"/>
                        </a:rPr>
                        <a:t>Dactylorhize</a:t>
                      </a:r>
                      <a:r>
                        <a:rPr lang="fr-FR" sz="1600" b="0" i="0" dirty="0" smtClean="0">
                          <a:solidFill>
                            <a:srgbClr val="000000"/>
                          </a:solidFill>
                          <a:effectLst/>
                          <a:latin typeface="Cambria" panose="02040503050406030204" pitchFamily="18" charset="0"/>
                          <a:ea typeface="Cambria" panose="02040503050406030204" pitchFamily="18" charset="0"/>
                        </a:rPr>
                        <a:t> à tige mince avec des feuilles tachetées, rarement non maculées. L’inflorescence n’est pas très dense mais souvent assez courte et conique. Les fleurs sont claires avec des ornementations pourpre foncé.</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000000"/>
                          </a:solidFill>
                          <a:effectLst/>
                          <a:latin typeface="Cambria" panose="02040503050406030204" pitchFamily="18" charset="0"/>
                          <a:ea typeface="Cambria" panose="02040503050406030204" pitchFamily="18" charset="0"/>
                        </a:rPr>
                        <a:t>Les fleurs d’un blanc rosé ont des sépales lancéolés, légèrement rabattus et maculés. Le labelle, presque entièrement étalé, est finement orné.</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000000"/>
                          </a:solidFill>
                          <a:effectLst/>
                          <a:latin typeface="Cambria" panose="02040503050406030204" pitchFamily="18" charset="0"/>
                          <a:ea typeface="Cambria" panose="02040503050406030204" pitchFamily="18" charset="0"/>
                        </a:rPr>
                        <a:t>Son lieu de prédilection est le milieu acide détrempé, de la pleine lumière à l’ombre, en lisière de bois ou sur le bord de chemins.</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13425"/>
            <a:ext cx="2520280" cy="368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59048" y="5782661"/>
            <a:ext cx="8640960" cy="584775"/>
          </a:xfrm>
          <a:prstGeom prst="rect">
            <a:avLst/>
          </a:prstGeom>
        </p:spPr>
        <p:txBody>
          <a:bodyPr wrap="square">
            <a:spAutoFit/>
          </a:bodyPr>
          <a:lstStyle/>
          <a:p>
            <a:r>
              <a:rPr lang="fr-FR" sz="1600" dirty="0">
                <a:solidFill>
                  <a:srgbClr val="000000"/>
                </a:solidFill>
                <a:latin typeface="Cambria" panose="02040503050406030204" pitchFamily="18" charset="0"/>
                <a:ea typeface="Cambria" panose="02040503050406030204" pitchFamily="18" charset="0"/>
              </a:rPr>
              <a:t>L’inflorescence n’est pas très dense, mais souvent assez courte et conique. Les fleurs sont claires avec des ornementations pourpre foncé. L’éperon est grêle, blanc et descendant.</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73957923"/>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760480935"/>
              </p:ext>
            </p:extLst>
          </p:nvPr>
        </p:nvGraphicFramePr>
        <p:xfrm>
          <a:off x="251520" y="-44543"/>
          <a:ext cx="8712968" cy="1097280"/>
        </p:xfrm>
        <a:graphic>
          <a:graphicData uri="http://schemas.openxmlformats.org/drawingml/2006/table">
            <a:tbl>
              <a:tblPr/>
              <a:tblGrid>
                <a:gridCol w="8712968"/>
              </a:tblGrid>
              <a:tr h="1052736">
                <a:tc>
                  <a:txBody>
                    <a:bodyPr/>
                    <a:lstStyle/>
                    <a:p>
                      <a:pPr algn="l" fontAlgn="ctr"/>
                      <a:r>
                        <a:rPr lang="fr-FR" dirty="0">
                          <a:solidFill>
                            <a:srgbClr val="FF0000"/>
                          </a:solidFill>
                          <a:effectLst/>
                        </a:rPr>
                        <a:t/>
                      </a:r>
                      <a:br>
                        <a:rPr lang="fr-FR" dirty="0">
                          <a:solidFill>
                            <a:srgbClr val="FF0000"/>
                          </a:solidFill>
                          <a:effectLst/>
                        </a:rPr>
                      </a:br>
                      <a:r>
                        <a:rPr lang="fr-FR" b="1" i="1" dirty="0" err="1">
                          <a:solidFill>
                            <a:srgbClr val="FF0000"/>
                          </a:solidFill>
                          <a:effectLst/>
                          <a:latin typeface="Cambria" panose="02040503050406030204" pitchFamily="18" charset="0"/>
                          <a:ea typeface="Cambria" panose="02040503050406030204" pitchFamily="18" charset="0"/>
                        </a:rPr>
                        <a:t>Dactylorhiza</a:t>
                      </a:r>
                      <a:r>
                        <a:rPr lang="fr-FR" b="1" i="1" dirty="0">
                          <a:solidFill>
                            <a:srgbClr val="FF0000"/>
                          </a:solidFill>
                          <a:effectLst/>
                          <a:latin typeface="Cambria" panose="02040503050406030204" pitchFamily="18" charset="0"/>
                          <a:ea typeface="Cambria" panose="02040503050406030204" pitchFamily="18" charset="0"/>
                        </a:rPr>
                        <a:t> maculata </a:t>
                      </a:r>
                      <a:r>
                        <a:rPr lang="fr-FR" b="1" i="1" dirty="0" err="1">
                          <a:solidFill>
                            <a:srgbClr val="FF0000"/>
                          </a:solidFill>
                          <a:effectLst/>
                          <a:latin typeface="Cambria" panose="02040503050406030204" pitchFamily="18" charset="0"/>
                          <a:ea typeface="Cambria" panose="02040503050406030204" pitchFamily="18" charset="0"/>
                        </a:rPr>
                        <a:t>subsp</a:t>
                      </a:r>
                      <a:r>
                        <a:rPr lang="fr-FR" b="1" i="1" dirty="0">
                          <a:solidFill>
                            <a:srgbClr val="FF0000"/>
                          </a:solidFill>
                          <a:effectLst/>
                          <a:latin typeface="Cambria" panose="02040503050406030204" pitchFamily="18" charset="0"/>
                          <a:ea typeface="Cambria" panose="02040503050406030204" pitchFamily="18" charset="0"/>
                        </a:rPr>
                        <a:t>. </a:t>
                      </a:r>
                      <a:r>
                        <a:rPr lang="fr-FR" b="1" i="1" dirty="0" err="1" smtClean="0">
                          <a:solidFill>
                            <a:srgbClr val="FF0000"/>
                          </a:solidFill>
                          <a:effectLst/>
                          <a:latin typeface="Cambria" panose="02040503050406030204" pitchFamily="18" charset="0"/>
                          <a:ea typeface="Cambria" panose="02040503050406030204" pitchFamily="18" charset="0"/>
                        </a:rPr>
                        <a:t>ericetorum</a:t>
                      </a:r>
                      <a:r>
                        <a:rPr lang="fr-FR" sz="1600" i="1" dirty="0" smtClean="0">
                          <a:solidFill>
                            <a:srgbClr val="FF0000"/>
                          </a:solidFill>
                          <a:effectLst/>
                          <a:latin typeface="Cambria" panose="02040503050406030204" pitchFamily="18" charset="0"/>
                          <a:ea typeface="Cambria" panose="02040503050406030204" pitchFamily="18" charset="0"/>
                        </a:rPr>
                        <a:t>( </a:t>
                      </a:r>
                      <a:r>
                        <a:rPr lang="fr-FR" sz="1600" dirty="0" smtClean="0">
                          <a:solidFill>
                            <a:srgbClr val="FF0000"/>
                          </a:solidFill>
                          <a:effectLst/>
                          <a:latin typeface="Cambria" panose="02040503050406030204" pitchFamily="18" charset="0"/>
                          <a:ea typeface="Cambria" panose="02040503050406030204" pitchFamily="18" charset="0"/>
                        </a:rPr>
                        <a:t>E.F</a:t>
                      </a:r>
                      <a:r>
                        <a:rPr lang="fr-FR" sz="1600" dirty="0">
                          <a:solidFill>
                            <a:srgbClr val="FF0000"/>
                          </a:solidFill>
                          <a:effectLst/>
                          <a:latin typeface="Cambria" panose="02040503050406030204" pitchFamily="18" charset="0"/>
                          <a:ea typeface="Cambria" panose="02040503050406030204" pitchFamily="18" charset="0"/>
                        </a:rPr>
                        <a:t>. LINTON) P.F. HUNT &amp; SUMMERHAYES </a:t>
                      </a:r>
                      <a:r>
                        <a:rPr lang="fr-FR" dirty="0">
                          <a:solidFill>
                            <a:srgbClr val="FF0000"/>
                          </a:solidFill>
                          <a:effectLst/>
                          <a:latin typeface="Cambria" panose="02040503050406030204" pitchFamily="18" charset="0"/>
                          <a:ea typeface="Cambria" panose="02040503050406030204" pitchFamily="18" charset="0"/>
                        </a:rPr>
                        <a:t>1965</a:t>
                      </a:r>
                      <a:r>
                        <a:rPr lang="fr-FR" dirty="0">
                          <a:effectLst/>
                          <a:latin typeface="Cambria" panose="02040503050406030204" pitchFamily="18" charset="0"/>
                          <a:ea typeface="Cambria" panose="02040503050406030204" pitchFamily="18" charset="0"/>
                        </a:rPr>
                        <a:t/>
                      </a:r>
                      <a:br>
                        <a:rPr lang="fr-FR" dirty="0">
                          <a:effectLst/>
                          <a:latin typeface="Cambria" panose="02040503050406030204" pitchFamily="18" charset="0"/>
                          <a:ea typeface="Cambria" panose="02040503050406030204" pitchFamily="18" charset="0"/>
                        </a:rPr>
                      </a:br>
                      <a:r>
                        <a:rPr lang="fr-FR" i="1" dirty="0">
                          <a:effectLst/>
                          <a:latin typeface="Cambria" panose="02040503050406030204" pitchFamily="18" charset="0"/>
                          <a:ea typeface="Cambria" panose="02040503050406030204" pitchFamily="18" charset="0"/>
                        </a:rPr>
                        <a:t>Orchis maculata </a:t>
                      </a:r>
                      <a:r>
                        <a:rPr lang="fr-FR" i="1" dirty="0" err="1">
                          <a:effectLst/>
                          <a:latin typeface="Cambria" panose="02040503050406030204" pitchFamily="18" charset="0"/>
                          <a:ea typeface="Cambria" panose="02040503050406030204" pitchFamily="18" charset="0"/>
                        </a:rPr>
                        <a:t>subsp.ericetorum</a:t>
                      </a:r>
                      <a:r>
                        <a:rPr lang="fr-FR" i="1" dirty="0">
                          <a:effectLst/>
                          <a:latin typeface="Cambria" panose="02040503050406030204" pitchFamily="18" charset="0"/>
                          <a:ea typeface="Cambria" panose="02040503050406030204" pitchFamily="18" charset="0"/>
                        </a:rPr>
                        <a:t> </a:t>
                      </a:r>
                      <a:r>
                        <a:rPr lang="fr-FR" dirty="0">
                          <a:effectLst/>
                          <a:latin typeface="Cambria" panose="02040503050406030204" pitchFamily="18" charset="0"/>
                          <a:ea typeface="Cambria" panose="02040503050406030204" pitchFamily="18" charset="0"/>
                        </a:rPr>
                        <a:t> E.F. LINTON </a:t>
                      </a:r>
                      <a:r>
                        <a:rPr lang="fr-FR" dirty="0" smtClean="0">
                          <a:effectLst/>
                          <a:latin typeface="Cambria" panose="02040503050406030204" pitchFamily="18" charset="0"/>
                          <a:ea typeface="Cambria" panose="02040503050406030204" pitchFamily="18" charset="0"/>
                        </a:rPr>
                        <a:t>1900</a:t>
                      </a:r>
                      <a:r>
                        <a:rPr lang="fr-FR" dirty="0">
                          <a:effectLst/>
                          <a:latin typeface="Cambria" panose="02040503050406030204" pitchFamily="18" charset="0"/>
                          <a:ea typeface="Cambria" panose="02040503050406030204" pitchFamily="18" charset="0"/>
                        </a:rPr>
                        <a:t/>
                      </a:r>
                      <a:br>
                        <a:rPr lang="fr-FR" dirty="0">
                          <a:effectLst/>
                          <a:latin typeface="Cambria" panose="02040503050406030204" pitchFamily="18" charset="0"/>
                          <a:ea typeface="Cambria" panose="02040503050406030204" pitchFamily="18" charset="0"/>
                        </a:rPr>
                      </a:br>
                      <a:r>
                        <a:rPr lang="fr-FR" dirty="0">
                          <a:effectLst/>
                          <a:latin typeface="Cambria" panose="02040503050406030204" pitchFamily="18" charset="0"/>
                          <a:ea typeface="Cambria" panose="02040503050406030204" pitchFamily="18" charset="0"/>
                        </a:rPr>
                        <a:t>Orchis des bruyères</a:t>
                      </a:r>
                    </a:p>
                  </a:txBody>
                  <a:tcPr marL="0" marR="0" marT="0" marB="0" anchor="ctr">
                    <a:lnL>
                      <a:noFill/>
                    </a:lnL>
                    <a:lnR>
                      <a:noFill/>
                    </a:lnR>
                    <a:lnT>
                      <a:noFill/>
                    </a:lnT>
                    <a:lnB>
                      <a:noFill/>
                    </a:lnB>
                    <a:solidFill>
                      <a:schemeClr val="bg1"/>
                    </a:solidFill>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575775037"/>
              </p:ext>
            </p:extLst>
          </p:nvPr>
        </p:nvGraphicFramePr>
        <p:xfrm>
          <a:off x="395536" y="1772816"/>
          <a:ext cx="8568952" cy="3261360"/>
        </p:xfrm>
        <a:graphic>
          <a:graphicData uri="http://schemas.openxmlformats.org/drawingml/2006/table">
            <a:tbl>
              <a:tblPr firstRow="1" bandRow="1">
                <a:tableStyleId>{5C22544A-7EE6-4342-B048-85BDC9FD1C3A}</a:tableStyleId>
              </a:tblPr>
              <a:tblGrid>
                <a:gridCol w="3048000"/>
                <a:gridCol w="5520952"/>
              </a:tblGrid>
              <a:tr h="0">
                <a:tc>
                  <a:txBody>
                    <a:bodyPr/>
                    <a:lstStyle/>
                    <a:p>
                      <a:endParaRPr lang="fr-FR" dirty="0"/>
                    </a:p>
                  </a:txBody>
                  <a:tcPr>
                    <a:solidFill>
                      <a:schemeClr val="bg1"/>
                    </a:solidFill>
                  </a:tcPr>
                </a:tc>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Voilà une espèce qui n’en est pas à une originalité près ! Alors que la plupart des Orchidées affectionnent les terrains calcaires, elle, ne se plaît que dans les landes les plus acides. Alors que les </a:t>
                      </a:r>
                      <a:r>
                        <a:rPr lang="fr-FR" sz="1600" b="0" i="0" dirty="0" err="1" smtClean="0">
                          <a:solidFill>
                            <a:srgbClr val="400000"/>
                          </a:solidFill>
                          <a:effectLst/>
                          <a:latin typeface="Cambria" panose="02040503050406030204" pitchFamily="18" charset="0"/>
                          <a:ea typeface="Cambria" panose="02040503050406030204" pitchFamily="18" charset="0"/>
                        </a:rPr>
                        <a:t>Dactylorhizes</a:t>
                      </a:r>
                      <a:r>
                        <a:rPr lang="fr-FR" sz="1600" b="0" i="0" dirty="0" smtClean="0">
                          <a:solidFill>
                            <a:srgbClr val="400000"/>
                          </a:solidFill>
                          <a:effectLst/>
                          <a:latin typeface="Cambria" panose="02040503050406030204" pitchFamily="18" charset="0"/>
                          <a:ea typeface="Cambria" panose="02040503050406030204" pitchFamily="18" charset="0"/>
                        </a:rPr>
                        <a:t> se font remarquer par leurs grandes inflorescences violacées, elle, se contente de quelques fleurs blanches, à peine ponctuées de rose.</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Décrit assez récemment, l’</a:t>
                      </a:r>
                      <a:r>
                        <a:rPr lang="fr-FR" sz="1600" b="0" i="1" dirty="0" smtClean="0">
                          <a:solidFill>
                            <a:srgbClr val="400000"/>
                          </a:solidFill>
                          <a:effectLst/>
                          <a:latin typeface="Cambria" panose="02040503050406030204" pitchFamily="18" charset="0"/>
                          <a:ea typeface="Cambria" panose="02040503050406030204" pitchFamily="18" charset="0"/>
                        </a:rPr>
                        <a:t>Orchis des bruyères </a:t>
                      </a:r>
                      <a:r>
                        <a:rPr lang="fr-FR" sz="1600" b="0" i="0" dirty="0" smtClean="0">
                          <a:solidFill>
                            <a:srgbClr val="400000"/>
                          </a:solidFill>
                          <a:effectLst/>
                          <a:latin typeface="Cambria" panose="02040503050406030204" pitchFamily="18" charset="0"/>
                          <a:ea typeface="Cambria" panose="02040503050406030204" pitchFamily="18" charset="0"/>
                        </a:rPr>
                        <a:t>était initialement connu des Îles Britanniques du nord-ouest de la France. Il s’avère </a:t>
                      </a:r>
                      <a:r>
                        <a:rPr lang="fr-FR" sz="1600" b="0" i="0" dirty="0" err="1" smtClean="0">
                          <a:solidFill>
                            <a:srgbClr val="400000"/>
                          </a:solidFill>
                          <a:effectLst/>
                          <a:latin typeface="Cambria" panose="02040503050406030204" pitchFamily="18" charset="0"/>
                          <a:ea typeface="Cambria" panose="02040503050406030204" pitchFamily="18" charset="0"/>
                        </a:rPr>
                        <a:t>aujourdhui</a:t>
                      </a:r>
                      <a:r>
                        <a:rPr lang="fr-FR" sz="1600" b="0" i="0" dirty="0" smtClean="0">
                          <a:solidFill>
                            <a:srgbClr val="400000"/>
                          </a:solidFill>
                          <a:effectLst/>
                          <a:latin typeface="Cambria" panose="02040503050406030204" pitchFamily="18" charset="0"/>
                          <a:ea typeface="Cambria" panose="02040503050406030204" pitchFamily="18" charset="0"/>
                        </a:rPr>
                        <a:t> largement présent dans tout l’ouest du pays. On peut même affirmer qu’il est beaucoup plus répandu dans notre région que l’</a:t>
                      </a:r>
                      <a:r>
                        <a:rPr lang="fr-FR" sz="1600" b="0" i="1" dirty="0" smtClean="0">
                          <a:solidFill>
                            <a:srgbClr val="400000"/>
                          </a:solidFill>
                          <a:effectLst/>
                          <a:latin typeface="Cambria" panose="02040503050406030204" pitchFamily="18" charset="0"/>
                          <a:ea typeface="Cambria" panose="02040503050406030204" pitchFamily="18" charset="0"/>
                        </a:rPr>
                        <a:t>Orchis tacheté</a:t>
                      </a:r>
                      <a:r>
                        <a:rPr lang="fr-FR" sz="1600" b="0" i="0" dirty="0" smtClean="0">
                          <a:solidFill>
                            <a:srgbClr val="400000"/>
                          </a:solidFill>
                          <a:effectLst/>
                          <a:latin typeface="Cambria" panose="02040503050406030204" pitchFamily="18" charset="0"/>
                          <a:ea typeface="Cambria" panose="02040503050406030204" pitchFamily="18" charset="0"/>
                        </a:rPr>
                        <a:t> avec lequel il a été longtemps confondu.</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267572707"/>
              </p:ext>
            </p:extLst>
          </p:nvPr>
        </p:nvGraphicFramePr>
        <p:xfrm>
          <a:off x="323528" y="1268760"/>
          <a:ext cx="8568956" cy="360040"/>
        </p:xfrm>
        <a:graphic>
          <a:graphicData uri="http://schemas.openxmlformats.org/drawingml/2006/table">
            <a:tbl>
              <a:tblPr/>
              <a:tblGrid>
                <a:gridCol w="710261"/>
                <a:gridCol w="710261"/>
                <a:gridCol w="710261"/>
                <a:gridCol w="710261"/>
                <a:gridCol w="733173"/>
                <a:gridCol w="481145"/>
                <a:gridCol w="252028"/>
                <a:gridCol w="733173"/>
                <a:gridCol w="687349"/>
                <a:gridCol w="710261"/>
                <a:gridCol w="710261"/>
                <a:gridCol w="710261"/>
                <a:gridCol w="710261"/>
              </a:tblGrid>
              <a:tr h="360040">
                <a:tc>
                  <a:txBody>
                    <a:bodyPr/>
                    <a:lstStyle/>
                    <a:p>
                      <a:pPr algn="ctr" fontAlgn="t"/>
                      <a:r>
                        <a:rPr lang="fr-FR" sz="1600" b="1" i="1" dirty="0" smtClean="0">
                          <a:solidFill>
                            <a:schemeClr val="bg1"/>
                          </a:solidFill>
                          <a:effectLst/>
                        </a:rPr>
                        <a:t>J</a:t>
                      </a:r>
                      <a:endParaRPr lang="fr-FR" sz="1600" b="1" i="1" dirty="0">
                        <a:solidFill>
                          <a:schemeClr val="bg1"/>
                        </a:solidFill>
                        <a:effectLst/>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F</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M</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A</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M</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J</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smtClean="0">
                          <a:solidFill>
                            <a:schemeClr val="bg1"/>
                          </a:solidFill>
                          <a:effectLst/>
                        </a:rPr>
                        <a:t>J</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err="1" smtClean="0">
                          <a:solidFill>
                            <a:schemeClr val="bg1"/>
                          </a:solidFill>
                          <a:effectLst/>
                        </a:rPr>
                        <a:t>Jt</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A</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S</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O</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N</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D</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sp>
        <p:nvSpPr>
          <p:cNvPr id="5" name="Rectangle 4"/>
          <p:cNvSpPr/>
          <p:nvPr/>
        </p:nvSpPr>
        <p:spPr>
          <a:xfrm>
            <a:off x="395536" y="5589240"/>
            <a:ext cx="8568952" cy="830997"/>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La plante, assez grêle présente des feuilles lancéolées, étroites avec une inflorescence lâche et pauciflore. Le labelle blanc est finement ponctué de rose. Les sépales latéraux sont généralement inclinés vers l’avant.</a:t>
            </a:r>
            <a:endParaRPr lang="fr-FR" sz="1600" dirty="0">
              <a:latin typeface="Cambria" panose="02040503050406030204" pitchFamily="18" charset="0"/>
              <a:ea typeface="Cambria" panose="02040503050406030204" pitchFamily="18" charset="0"/>
            </a:endParaRPr>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2952328" cy="3496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037904"/>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5011" y="355739"/>
            <a:ext cx="8424936" cy="92333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Dactylorhiza</a:t>
            </a: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 viridis</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8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BATEMAN &amp; al. 1997</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Cœloglossum</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viride</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(LINNE) HARTMANN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1820</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Orchis grenouille</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1455436923"/>
              </p:ext>
            </p:extLst>
          </p:nvPr>
        </p:nvGraphicFramePr>
        <p:xfrm>
          <a:off x="323528" y="1412776"/>
          <a:ext cx="8424936" cy="432048"/>
        </p:xfrm>
        <a:graphic>
          <a:graphicData uri="http://schemas.openxmlformats.org/drawingml/2006/table">
            <a:tbl>
              <a:tblPr/>
              <a:tblGrid>
                <a:gridCol w="697771"/>
                <a:gridCol w="697771"/>
                <a:gridCol w="697771"/>
                <a:gridCol w="697771"/>
                <a:gridCol w="516867"/>
                <a:gridCol w="206746"/>
                <a:gridCol w="516867"/>
                <a:gridCol w="206746"/>
                <a:gridCol w="697771"/>
                <a:gridCol w="697771"/>
                <a:gridCol w="697771"/>
                <a:gridCol w="697771"/>
                <a:gridCol w="697771"/>
                <a:gridCol w="697771"/>
              </a:tblGrid>
              <a:tr h="432048">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D</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793708451"/>
              </p:ext>
            </p:extLst>
          </p:nvPr>
        </p:nvGraphicFramePr>
        <p:xfrm>
          <a:off x="323528" y="2060848"/>
          <a:ext cx="8424936" cy="3384376"/>
        </p:xfrm>
        <a:graphic>
          <a:graphicData uri="http://schemas.openxmlformats.org/drawingml/2006/table">
            <a:tbl>
              <a:tblPr firstRow="1" bandRow="1">
                <a:tableStyleId>{5C22544A-7EE6-4342-B048-85BDC9FD1C3A}</a:tableStyleId>
              </a:tblPr>
              <a:tblGrid>
                <a:gridCol w="2736304"/>
                <a:gridCol w="5688632"/>
              </a:tblGrid>
              <a:tr h="3384376">
                <a:tc>
                  <a:txBody>
                    <a:bodyPr/>
                    <a:lstStyle/>
                    <a:p>
                      <a:endParaRPr lang="fr-FR" dirty="0"/>
                    </a:p>
                  </a:txBody>
                  <a:tcPr>
                    <a:solidFill>
                      <a:schemeClr val="bg1"/>
                    </a:solidFill>
                  </a:tcPr>
                </a:tc>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Verdâtre et plutôt trapu, </a:t>
                      </a:r>
                      <a:r>
                        <a:rPr lang="fr-FR" sz="1600" b="0" i="1" dirty="0" err="1" smtClean="0">
                          <a:solidFill>
                            <a:srgbClr val="400000"/>
                          </a:solidFill>
                          <a:effectLst/>
                          <a:latin typeface="Cambria" panose="02040503050406030204" pitchFamily="18" charset="0"/>
                          <a:ea typeface="Cambria" panose="02040503050406030204" pitchFamily="18" charset="0"/>
                        </a:rPr>
                        <a:t>Dactylorhiza</a:t>
                      </a:r>
                      <a:r>
                        <a:rPr lang="fr-FR" sz="1600" b="0" i="1" dirty="0" smtClean="0">
                          <a:solidFill>
                            <a:srgbClr val="400000"/>
                          </a:solidFill>
                          <a:effectLst/>
                          <a:latin typeface="Cambria" panose="02040503050406030204" pitchFamily="18" charset="0"/>
                          <a:ea typeface="Cambria" panose="02040503050406030204" pitchFamily="18" charset="0"/>
                        </a:rPr>
                        <a:t> viridis</a:t>
                      </a:r>
                      <a:r>
                        <a:rPr lang="fr-FR" sz="1600" b="0" i="0" dirty="0" smtClean="0">
                          <a:solidFill>
                            <a:srgbClr val="400000"/>
                          </a:solidFill>
                          <a:effectLst/>
                          <a:latin typeface="Cambria" panose="02040503050406030204" pitchFamily="18" charset="0"/>
                          <a:ea typeface="Cambria" panose="02040503050406030204" pitchFamily="18" charset="0"/>
                        </a:rPr>
                        <a:t> porte des feuilles caulinaires jusqu’à la base de l’épi qui est assez compact.</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La fleur, sans pédicelle mais avec un ovaire tordu, présente un casque vert, arrondi, coiffant un labelle dont la couleur varie du vert au pourpre. Ce labelle est trilobé avec un lobe médian très réduit, parfois absent.</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Aussi discret que la grenouille, </a:t>
                      </a:r>
                      <a:r>
                        <a:rPr lang="fr-FR" sz="1600" b="0" i="0" dirty="0" err="1" smtClean="0">
                          <a:solidFill>
                            <a:srgbClr val="400000"/>
                          </a:solidFill>
                          <a:effectLst/>
                          <a:latin typeface="Cambria" panose="02040503050406030204" pitchFamily="18" charset="0"/>
                          <a:ea typeface="Cambria" panose="02040503050406030204" pitchFamily="18" charset="0"/>
                        </a:rPr>
                        <a:t>Dactylorhiza</a:t>
                      </a:r>
                      <a:r>
                        <a:rPr lang="fr-FR" sz="1600" b="0" i="0" dirty="0" smtClean="0">
                          <a:solidFill>
                            <a:srgbClr val="400000"/>
                          </a:solidFill>
                          <a:effectLst/>
                          <a:latin typeface="Cambria" panose="02040503050406030204" pitchFamily="18" charset="0"/>
                          <a:ea typeface="Cambria" panose="02040503050406030204" pitchFamily="18" charset="0"/>
                        </a:rPr>
                        <a:t> viridis fréquente en procession les bas de pentes des prairies humides et sort parfois de son bénitier pour se retirer en ascète sur les terrains plus secs.</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62162"/>
            <a:ext cx="2384152" cy="3383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93102" y="5661248"/>
            <a:ext cx="8424937" cy="830997"/>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Ici, l’éperon très nectarifère est court et globuleux avec une entrée étroite, ce qui ne semble pas un obstacle pour les insectes visiteurs si l’on se réfère à la grande variété d’espèces pollinisatrices.</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7499395"/>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2906" y="373895"/>
            <a:ext cx="8712968" cy="615553"/>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Epipactis</a:t>
            </a: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atrorubens</a:t>
            </a:r>
            <a:r>
              <a:rPr kumimoji="0" lang="fr-FR" altLang="fr-FR" b="1"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1"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8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8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(HOFFMANN ex BERNHARDI)</a:t>
            </a:r>
            <a:r>
              <a:rPr kumimoji="0" lang="fr-FR" altLang="fr-FR" sz="1600" b="0" i="0" u="none" strike="noStrike" cap="none" normalizeH="0" dirty="0" smtClean="0">
                <a:ln>
                  <a:noFill/>
                </a:ln>
                <a:solidFill>
                  <a:srgbClr val="FF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BESSER</a:t>
            </a:r>
            <a:r>
              <a:rPr kumimoji="0" lang="fr-FR" altLang="fr-FR" sz="18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 1809</a:t>
            </a:r>
            <a:r>
              <a:rPr kumimoji="0" lang="fr-FR" altLang="fr-FR"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sz="1600" b="0"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Epipactis</a:t>
            </a:r>
            <a:r>
              <a:rPr kumimoji="0" lang="fr-FR" altLang="fr-FR" sz="1600"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roube</a:t>
            </a:r>
            <a:r>
              <a:rPr kumimoji="0" lang="fr-FR" altLang="fr-FR" sz="1600"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sombre</a:t>
            </a:r>
            <a:r>
              <a:rPr kumimoji="0" lang="fr-FR" altLang="fr-FR" sz="1600"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1871598873"/>
              </p:ext>
            </p:extLst>
          </p:nvPr>
        </p:nvGraphicFramePr>
        <p:xfrm>
          <a:off x="216722" y="1124744"/>
          <a:ext cx="8712972" cy="360040"/>
        </p:xfrm>
        <a:graphic>
          <a:graphicData uri="http://schemas.openxmlformats.org/drawingml/2006/table">
            <a:tbl>
              <a:tblPr/>
              <a:tblGrid>
                <a:gridCol w="726081"/>
                <a:gridCol w="726081"/>
                <a:gridCol w="726081"/>
                <a:gridCol w="726081"/>
                <a:gridCol w="726081"/>
                <a:gridCol w="726081"/>
                <a:gridCol w="726081"/>
                <a:gridCol w="726081"/>
                <a:gridCol w="726081"/>
                <a:gridCol w="726081"/>
                <a:gridCol w="726081"/>
                <a:gridCol w="726081"/>
              </a:tblGrid>
              <a:tr h="360040">
                <a:tc>
                  <a:txBody>
                    <a:bodyPr/>
                    <a:lstStyle/>
                    <a:p>
                      <a:pPr algn="ctr" fontAlgn="t"/>
                      <a:r>
                        <a:rPr lang="fr-FR" b="1" i="1" dirty="0" smtClean="0">
                          <a:solidFill>
                            <a:schemeClr val="bg1"/>
                          </a:solidFill>
                          <a:effectLst/>
                        </a:rPr>
                        <a:t>J</a:t>
                      </a:r>
                      <a:endParaRPr lang="fr-FR" b="1" i="1" dirty="0">
                        <a:solidFill>
                          <a:schemeClr val="bg1"/>
                        </a:solidFill>
                        <a:effectLst/>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rPr>
                        <a:t>F</a:t>
                      </a:r>
                      <a:endParaRPr lang="fr-FR"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rPr>
                        <a:t>M</a:t>
                      </a:r>
                      <a:endParaRPr lang="fr-FR"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rPr>
                        <a:t>A</a:t>
                      </a:r>
                      <a:endParaRPr lang="fr-FR"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rPr>
                        <a:t>M</a:t>
                      </a:r>
                      <a:endParaRPr lang="fr-FR"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err="1" smtClean="0">
                          <a:solidFill>
                            <a:schemeClr val="bg1"/>
                          </a:solidFill>
                          <a:effectLst/>
                        </a:rPr>
                        <a:t>Jn</a:t>
                      </a:r>
                      <a:endParaRPr lang="fr-FR"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b="1" i="1" dirty="0" err="1" smtClean="0">
                          <a:solidFill>
                            <a:schemeClr val="bg1"/>
                          </a:solidFill>
                          <a:effectLst/>
                        </a:rPr>
                        <a:t>Jt</a:t>
                      </a:r>
                      <a:endParaRPr lang="fr-FR"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rPr>
                        <a:t>A</a:t>
                      </a:r>
                      <a:endParaRPr lang="fr-FR"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rPr>
                        <a:t>S</a:t>
                      </a:r>
                      <a:endParaRPr lang="fr-FR"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rPr>
                        <a:t>O</a:t>
                      </a:r>
                      <a:endParaRPr lang="fr-FR"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rPr>
                        <a:t>N</a:t>
                      </a:r>
                      <a:endParaRPr lang="fr-FR"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a:solidFill>
                            <a:schemeClr val="bg1"/>
                          </a:solidFill>
                          <a:effectLst/>
                        </a:rPr>
                        <a:t>D</a:t>
                      </a: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1056119540"/>
              </p:ext>
            </p:extLst>
          </p:nvPr>
        </p:nvGraphicFramePr>
        <p:xfrm>
          <a:off x="232631" y="1700808"/>
          <a:ext cx="8683242" cy="3600400"/>
        </p:xfrm>
        <a:graphic>
          <a:graphicData uri="http://schemas.openxmlformats.org/drawingml/2006/table">
            <a:tbl>
              <a:tblPr firstRow="1" bandRow="1">
                <a:tableStyleId>{5C22544A-7EE6-4342-B048-85BDC9FD1C3A}</a:tableStyleId>
              </a:tblPr>
              <a:tblGrid>
                <a:gridCol w="3043225"/>
                <a:gridCol w="5640017"/>
              </a:tblGrid>
              <a:tr h="3600400">
                <a:tc>
                  <a:txBody>
                    <a:bodyPr/>
                    <a:lstStyle/>
                    <a:p>
                      <a:endParaRPr lang="fr-FR" dirty="0"/>
                    </a:p>
                  </a:txBody>
                  <a:tcPr>
                    <a:solidFill>
                      <a:schemeClr val="bg1"/>
                    </a:solidFill>
                  </a:tcPr>
                </a:tc>
                <a:tc>
                  <a:txBody>
                    <a:bodyPr/>
                    <a:lstStyle/>
                    <a:p>
                      <a:r>
                        <a:rPr lang="fr-FR" sz="1600" b="0" i="0" kern="1200" dirty="0" smtClean="0">
                          <a:solidFill>
                            <a:schemeClr val="tx1"/>
                          </a:solidFill>
                          <a:effectLst/>
                          <a:latin typeface="Cambria" panose="02040503050406030204" pitchFamily="18" charset="0"/>
                          <a:ea typeface="Cambria" panose="02040503050406030204" pitchFamily="18" charset="0"/>
                          <a:cs typeface="+mn-cs"/>
                        </a:rPr>
                        <a:t>L’</a:t>
                      </a:r>
                      <a:r>
                        <a:rPr lang="fr-FR" sz="1600" b="0" i="1" kern="1200" dirty="0" err="1" smtClean="0">
                          <a:solidFill>
                            <a:schemeClr val="tx1"/>
                          </a:solidFill>
                          <a:effectLst/>
                          <a:latin typeface="Cambria" panose="02040503050406030204" pitchFamily="18" charset="0"/>
                          <a:ea typeface="Cambria" panose="02040503050406030204" pitchFamily="18" charset="0"/>
                          <a:cs typeface="+mn-cs"/>
                        </a:rPr>
                        <a:t>Epipactis</a:t>
                      </a:r>
                      <a:r>
                        <a:rPr lang="fr-FR" sz="1600" b="0" i="1" kern="1200" dirty="0" smtClean="0">
                          <a:solidFill>
                            <a:schemeClr val="tx1"/>
                          </a:solidFill>
                          <a:effectLst/>
                          <a:latin typeface="Cambria" panose="02040503050406030204" pitchFamily="18" charset="0"/>
                          <a:ea typeface="Cambria" panose="02040503050406030204" pitchFamily="18" charset="0"/>
                          <a:cs typeface="+mn-cs"/>
                        </a:rPr>
                        <a:t> </a:t>
                      </a:r>
                      <a:r>
                        <a:rPr lang="fr-FR" sz="1600" b="0" i="1" kern="1200" dirty="0" err="1" smtClean="0">
                          <a:solidFill>
                            <a:schemeClr val="tx1"/>
                          </a:solidFill>
                          <a:effectLst/>
                          <a:latin typeface="Cambria" panose="02040503050406030204" pitchFamily="18" charset="0"/>
                          <a:ea typeface="Cambria" panose="02040503050406030204" pitchFamily="18" charset="0"/>
                          <a:cs typeface="+mn-cs"/>
                        </a:rPr>
                        <a:t>atrorubens</a:t>
                      </a:r>
                      <a:r>
                        <a:rPr lang="fr-FR" sz="1600" b="0" i="0" kern="1200" dirty="0" smtClean="0">
                          <a:solidFill>
                            <a:schemeClr val="tx1"/>
                          </a:solidFill>
                          <a:effectLst/>
                          <a:latin typeface="Cambria" panose="02040503050406030204" pitchFamily="18" charset="0"/>
                          <a:ea typeface="Cambria" panose="02040503050406030204" pitchFamily="18" charset="0"/>
                          <a:cs typeface="+mn-cs"/>
                        </a:rPr>
                        <a:t> se démarque par une tige très pubescente en son sommet et des feuilles caulinaires carénées souvent lavées de violet et disposées sur deux rangs.</a:t>
                      </a:r>
                      <a:r>
                        <a:rPr lang="fr-FR" sz="1600" dirty="0" smtClean="0">
                          <a:solidFill>
                            <a:schemeClr val="tx1"/>
                          </a:solidFill>
                          <a:latin typeface="Cambria" panose="02040503050406030204" pitchFamily="18" charset="0"/>
                          <a:ea typeface="Cambria" panose="02040503050406030204" pitchFamily="18" charset="0"/>
                        </a:rPr>
                        <a:t/>
                      </a:r>
                      <a:br>
                        <a:rPr lang="fr-FR" sz="1600" dirty="0" smtClean="0">
                          <a:solidFill>
                            <a:schemeClr val="tx1"/>
                          </a:solidFill>
                          <a:latin typeface="Cambria" panose="02040503050406030204" pitchFamily="18" charset="0"/>
                          <a:ea typeface="Cambria" panose="02040503050406030204" pitchFamily="18" charset="0"/>
                        </a:rPr>
                      </a:br>
                      <a:r>
                        <a:rPr lang="fr-FR" sz="1600" dirty="0" smtClean="0">
                          <a:solidFill>
                            <a:schemeClr val="tx1"/>
                          </a:solidFill>
                          <a:latin typeface="Cambria" panose="02040503050406030204" pitchFamily="18" charset="0"/>
                          <a:ea typeface="Cambria" panose="02040503050406030204" pitchFamily="18" charset="0"/>
                        </a:rPr>
                        <a:t/>
                      </a:r>
                      <a:br>
                        <a:rPr lang="fr-FR" sz="1600" dirty="0" smtClean="0">
                          <a:solidFill>
                            <a:schemeClr val="tx1"/>
                          </a:solidFill>
                          <a:latin typeface="Cambria" panose="02040503050406030204" pitchFamily="18" charset="0"/>
                          <a:ea typeface="Cambria" panose="02040503050406030204" pitchFamily="18" charset="0"/>
                        </a:rPr>
                      </a:br>
                      <a:r>
                        <a:rPr lang="fr-FR" sz="1600" b="0" i="0" kern="1200" dirty="0" smtClean="0">
                          <a:solidFill>
                            <a:schemeClr val="tx1"/>
                          </a:solidFill>
                          <a:effectLst/>
                          <a:latin typeface="Cambria" panose="02040503050406030204" pitchFamily="18" charset="0"/>
                          <a:ea typeface="Cambria" panose="02040503050406030204" pitchFamily="18" charset="0"/>
                          <a:cs typeface="+mn-cs"/>
                        </a:rPr>
                        <a:t>L’inflorescence, bien dégagée des dernières feuilles, est nettement colorée d’un rouge variant du magenta au pourpre. L’</a:t>
                      </a:r>
                      <a:r>
                        <a:rPr lang="fr-FR" sz="1600" b="0" i="0" kern="1200" dirty="0" err="1" smtClean="0">
                          <a:solidFill>
                            <a:schemeClr val="tx1"/>
                          </a:solidFill>
                          <a:effectLst/>
                          <a:latin typeface="Cambria" panose="02040503050406030204" pitchFamily="18" charset="0"/>
                          <a:ea typeface="Cambria" panose="02040503050406030204" pitchFamily="18" charset="0"/>
                          <a:cs typeface="+mn-cs"/>
                        </a:rPr>
                        <a:t>épichile</a:t>
                      </a:r>
                      <a:r>
                        <a:rPr lang="fr-FR" sz="1600" b="0" i="0" kern="1200" dirty="0" smtClean="0">
                          <a:solidFill>
                            <a:schemeClr val="tx1"/>
                          </a:solidFill>
                          <a:effectLst/>
                          <a:latin typeface="Cambria" panose="02040503050406030204" pitchFamily="18" charset="0"/>
                          <a:ea typeface="Cambria" panose="02040503050406030204" pitchFamily="18" charset="0"/>
                          <a:cs typeface="+mn-cs"/>
                        </a:rPr>
                        <a:t> cordiforme est court et étalé, aux bords crénelés, avec à sa base deux </a:t>
                      </a:r>
                      <a:r>
                        <a:rPr lang="fr-FR" sz="1600" b="0" i="0" kern="1200" dirty="0" err="1" smtClean="0">
                          <a:solidFill>
                            <a:schemeClr val="tx1"/>
                          </a:solidFill>
                          <a:effectLst/>
                          <a:latin typeface="Cambria" panose="02040503050406030204" pitchFamily="18" charset="0"/>
                          <a:ea typeface="Cambria" panose="02040503050406030204" pitchFamily="18" charset="0"/>
                          <a:cs typeface="+mn-cs"/>
                        </a:rPr>
                        <a:t>protubérences</a:t>
                      </a:r>
                      <a:r>
                        <a:rPr lang="fr-FR" sz="1600" b="0" i="0" kern="1200" dirty="0" smtClean="0">
                          <a:solidFill>
                            <a:schemeClr val="tx1"/>
                          </a:solidFill>
                          <a:effectLst/>
                          <a:latin typeface="Cambria" panose="02040503050406030204" pitchFamily="18" charset="0"/>
                          <a:ea typeface="Cambria" panose="02040503050406030204" pitchFamily="18" charset="0"/>
                          <a:cs typeface="+mn-cs"/>
                        </a:rPr>
                        <a:t> crépues coalescentes.</a:t>
                      </a:r>
                      <a:r>
                        <a:rPr lang="fr-FR" sz="1600" dirty="0" smtClean="0">
                          <a:solidFill>
                            <a:schemeClr val="tx1"/>
                          </a:solidFill>
                          <a:latin typeface="Cambria" panose="02040503050406030204" pitchFamily="18" charset="0"/>
                          <a:ea typeface="Cambria" panose="02040503050406030204" pitchFamily="18" charset="0"/>
                        </a:rPr>
                        <a:t/>
                      </a:r>
                      <a:br>
                        <a:rPr lang="fr-FR" sz="1600" dirty="0" smtClean="0">
                          <a:solidFill>
                            <a:schemeClr val="tx1"/>
                          </a:solidFill>
                          <a:latin typeface="Cambria" panose="02040503050406030204" pitchFamily="18" charset="0"/>
                          <a:ea typeface="Cambria" panose="02040503050406030204" pitchFamily="18" charset="0"/>
                        </a:rPr>
                      </a:br>
                      <a:r>
                        <a:rPr lang="fr-FR" sz="1600" dirty="0" smtClean="0">
                          <a:solidFill>
                            <a:schemeClr val="tx1"/>
                          </a:solidFill>
                          <a:latin typeface="Cambria" panose="02040503050406030204" pitchFamily="18" charset="0"/>
                          <a:ea typeface="Cambria" panose="02040503050406030204" pitchFamily="18" charset="0"/>
                        </a:rPr>
                        <a:t/>
                      </a:r>
                      <a:br>
                        <a:rPr lang="fr-FR" sz="1600" dirty="0" smtClean="0">
                          <a:solidFill>
                            <a:schemeClr val="tx1"/>
                          </a:solidFill>
                          <a:latin typeface="Cambria" panose="02040503050406030204" pitchFamily="18" charset="0"/>
                          <a:ea typeface="Cambria" panose="02040503050406030204" pitchFamily="18" charset="0"/>
                        </a:rPr>
                      </a:br>
                      <a:r>
                        <a:rPr lang="fr-FR" sz="1600" b="0" i="0" kern="1200" dirty="0" smtClean="0">
                          <a:solidFill>
                            <a:schemeClr val="tx1"/>
                          </a:solidFill>
                          <a:effectLst/>
                          <a:latin typeface="Cambria" panose="02040503050406030204" pitchFamily="18" charset="0"/>
                          <a:ea typeface="Cambria" panose="02040503050406030204" pitchFamily="18" charset="0"/>
                          <a:cs typeface="+mn-cs"/>
                        </a:rPr>
                        <a:t>Rare dans notre région, cette espèce affectionne les pelouses plutôt sèches en lisière de bois sur sols calcaires.</a:t>
                      </a:r>
                      <a:endParaRPr lang="fr-FR" sz="1600" dirty="0">
                        <a:solidFill>
                          <a:schemeClr val="tx1"/>
                        </a:solidFill>
                        <a:latin typeface="Cambria" panose="02040503050406030204" pitchFamily="18" charset="0"/>
                        <a:ea typeface="Cambria" panose="02040503050406030204" pitchFamily="18" charset="0"/>
                      </a:endParaRPr>
                    </a:p>
                  </a:txBody>
                  <a:tcPr>
                    <a:solidFill>
                      <a:schemeClr val="bg1"/>
                    </a:solidFill>
                  </a:tcPr>
                </a:tc>
              </a:tr>
            </a:tbl>
          </a:graphicData>
        </a:graphic>
      </p:graphicFrame>
      <p:sp>
        <p:nvSpPr>
          <p:cNvPr id="5" name="Rectangle 4"/>
          <p:cNvSpPr/>
          <p:nvPr/>
        </p:nvSpPr>
        <p:spPr>
          <a:xfrm>
            <a:off x="202906" y="5805264"/>
            <a:ext cx="8677178" cy="615553"/>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Le pédicelle allongé et l’ovaire pyriforme sont vert pourpré sombre et très pubescents. L’</a:t>
            </a:r>
            <a:r>
              <a:rPr lang="fr-FR" sz="1600" dirty="0" err="1">
                <a:solidFill>
                  <a:srgbClr val="400000"/>
                </a:solidFill>
                <a:latin typeface="Cambria" panose="02040503050406030204" pitchFamily="18" charset="0"/>
                <a:ea typeface="Cambria" panose="02040503050406030204" pitchFamily="18" charset="0"/>
              </a:rPr>
              <a:t>hypochile</a:t>
            </a:r>
            <a:r>
              <a:rPr lang="fr-FR" sz="1600" dirty="0">
                <a:solidFill>
                  <a:srgbClr val="400000"/>
                </a:solidFill>
                <a:latin typeface="Cambria" panose="02040503050406030204" pitchFamily="18" charset="0"/>
                <a:ea typeface="Cambria" panose="02040503050406030204" pitchFamily="18" charset="0"/>
              </a:rPr>
              <a:t> nectarifère et le parfum vanillé prononcé orientent la pollinisation de la plante vers l’allogamie</a:t>
            </a:r>
            <a:r>
              <a:rPr lang="fr-FR" dirty="0">
                <a:solidFill>
                  <a:srgbClr val="400000"/>
                </a:solidFill>
                <a:latin typeface="Arial"/>
              </a:rPr>
              <a:t>.</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06" y="1772816"/>
            <a:ext cx="2784918" cy="3620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6569102"/>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213080"/>
            <a:ext cx="8352928" cy="92333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Epipactis</a:t>
            </a: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helleborine</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(LINNE) CRANTZ 1769</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sz="1600"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Epipactis</a:t>
            </a:r>
            <a:r>
              <a:rPr kumimoji="0" lang="fr-FR" altLang="fr-FR" sz="1600"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latifolia</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ALLIONI 1785</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sz="1600"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Orchis punaise</a:t>
            </a:r>
            <a:r>
              <a:rPr kumimoji="0" lang="fr-FR" altLang="fr-FR" sz="1600"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3136794586"/>
              </p:ext>
            </p:extLst>
          </p:nvPr>
        </p:nvGraphicFramePr>
        <p:xfrm>
          <a:off x="265899" y="1209495"/>
          <a:ext cx="8568953" cy="432048"/>
        </p:xfrm>
        <a:graphic>
          <a:graphicData uri="http://schemas.openxmlformats.org/drawingml/2006/table">
            <a:tbl>
              <a:tblPr/>
              <a:tblGrid>
                <a:gridCol w="830832"/>
                <a:gridCol w="686816"/>
                <a:gridCol w="686816"/>
                <a:gridCol w="686816"/>
                <a:gridCol w="709709"/>
                <a:gridCol w="480771"/>
                <a:gridCol w="228939"/>
                <a:gridCol w="709709"/>
                <a:gridCol w="709709"/>
                <a:gridCol w="709709"/>
                <a:gridCol w="709709"/>
                <a:gridCol w="709709"/>
                <a:gridCol w="709709"/>
              </a:tblGrid>
              <a:tr h="432048">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D</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904068237"/>
              </p:ext>
            </p:extLst>
          </p:nvPr>
        </p:nvGraphicFramePr>
        <p:xfrm>
          <a:off x="265899" y="1889760"/>
          <a:ext cx="8623200" cy="3749040"/>
        </p:xfrm>
        <a:graphic>
          <a:graphicData uri="http://schemas.openxmlformats.org/drawingml/2006/table">
            <a:tbl>
              <a:tblPr firstRow="1" bandRow="1">
                <a:tableStyleId>{5C22544A-7EE6-4342-B048-85BDC9FD1C3A}</a:tableStyleId>
              </a:tblPr>
              <a:tblGrid>
                <a:gridCol w="2577909"/>
                <a:gridCol w="6045291"/>
              </a:tblGrid>
              <a:tr h="370840">
                <a:tc>
                  <a:txBody>
                    <a:bodyPr/>
                    <a:lstStyle/>
                    <a:p>
                      <a:endParaRPr lang="fr-FR" dirty="0"/>
                    </a:p>
                  </a:txBody>
                  <a:tcPr>
                    <a:solidFill>
                      <a:schemeClr val="bg1"/>
                    </a:solidFill>
                  </a:tcPr>
                </a:tc>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L’</a:t>
                      </a:r>
                      <a:r>
                        <a:rPr lang="fr-FR" sz="1600" b="0" i="1" dirty="0" err="1" smtClean="0">
                          <a:solidFill>
                            <a:srgbClr val="400000"/>
                          </a:solidFill>
                          <a:effectLst/>
                          <a:latin typeface="Cambria" panose="02040503050406030204" pitchFamily="18" charset="0"/>
                          <a:ea typeface="Cambria" panose="02040503050406030204" pitchFamily="18" charset="0"/>
                        </a:rPr>
                        <a:t>Helleborine</a:t>
                      </a:r>
                      <a:r>
                        <a:rPr lang="fr-FR" sz="1600" b="0" i="0" dirty="0" smtClean="0">
                          <a:solidFill>
                            <a:srgbClr val="400000"/>
                          </a:solidFill>
                          <a:effectLst/>
                          <a:latin typeface="Cambria" panose="02040503050406030204" pitchFamily="18" charset="0"/>
                          <a:ea typeface="Cambria" panose="02040503050406030204" pitchFamily="18" charset="0"/>
                        </a:rPr>
                        <a:t> est l’</a:t>
                      </a:r>
                      <a:r>
                        <a:rPr lang="fr-FR" sz="1600" b="0" i="1" dirty="0" err="1" smtClean="0">
                          <a:solidFill>
                            <a:srgbClr val="400000"/>
                          </a:solidFill>
                          <a:effectLst/>
                          <a:latin typeface="Cambria" panose="02040503050406030204" pitchFamily="18" charset="0"/>
                          <a:ea typeface="Cambria" panose="02040503050406030204" pitchFamily="18" charset="0"/>
                        </a:rPr>
                        <a:t>Epipactis</a:t>
                      </a:r>
                      <a:r>
                        <a:rPr lang="fr-FR" sz="1600" b="0" i="0" dirty="0" smtClean="0">
                          <a:solidFill>
                            <a:srgbClr val="400000"/>
                          </a:solidFill>
                          <a:effectLst/>
                          <a:latin typeface="Cambria" panose="02040503050406030204" pitchFamily="18" charset="0"/>
                          <a:ea typeface="Cambria" panose="02040503050406030204" pitchFamily="18" charset="0"/>
                        </a:rPr>
                        <a:t> qui présente le plus de variabilité dans sa morphologie.</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La tige est généralement haute et robuste, souvent flexueuse avant la floraison et pubescente dans sa moitié supérieure. Les feuilles caulinaires sont étalées horizontalement avec de nombreuses bractées foliacées.</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L’inflorescence dense peut porter une centaine de fleurs dont la palette de couleur va du vert jaunâtre au pourpre foncé. Les sépales sont plus allongés et plus pâles que les pétales. L’intérieur de l’</a:t>
                      </a:r>
                      <a:r>
                        <a:rPr lang="fr-FR" sz="1600" b="0" i="0" dirty="0" err="1" smtClean="0">
                          <a:solidFill>
                            <a:srgbClr val="400000"/>
                          </a:solidFill>
                          <a:effectLst/>
                          <a:latin typeface="Cambria" panose="02040503050406030204" pitchFamily="18" charset="0"/>
                          <a:ea typeface="Cambria" panose="02040503050406030204" pitchFamily="18" charset="0"/>
                        </a:rPr>
                        <a:t>hypochile</a:t>
                      </a:r>
                      <a:r>
                        <a:rPr lang="fr-FR" sz="1600" b="0" i="0" dirty="0" smtClean="0">
                          <a:solidFill>
                            <a:srgbClr val="400000"/>
                          </a:solidFill>
                          <a:effectLst/>
                          <a:latin typeface="Cambria" panose="02040503050406030204" pitchFamily="18" charset="0"/>
                          <a:ea typeface="Cambria" panose="02040503050406030204" pitchFamily="18" charset="0"/>
                        </a:rPr>
                        <a:t> cupulaire est brunâtre à pourpre noir. L’</a:t>
                      </a:r>
                      <a:r>
                        <a:rPr lang="fr-FR" sz="1600" b="0" i="0" dirty="0" err="1" smtClean="0">
                          <a:solidFill>
                            <a:srgbClr val="400000"/>
                          </a:solidFill>
                          <a:effectLst/>
                          <a:latin typeface="Cambria" panose="02040503050406030204" pitchFamily="18" charset="0"/>
                          <a:ea typeface="Cambria" panose="02040503050406030204" pitchFamily="18" charset="0"/>
                        </a:rPr>
                        <a:t>épichile</a:t>
                      </a:r>
                      <a:r>
                        <a:rPr lang="fr-FR" sz="1600" b="0" i="0" dirty="0" smtClean="0">
                          <a:solidFill>
                            <a:srgbClr val="400000"/>
                          </a:solidFill>
                          <a:effectLst/>
                          <a:latin typeface="Cambria" panose="02040503050406030204" pitchFamily="18" charset="0"/>
                          <a:ea typeface="Cambria" panose="02040503050406030204" pitchFamily="18" charset="0"/>
                        </a:rPr>
                        <a:t> cordiforme replié vers l’arrière est marqué par un sillon longitudinal pourpre.</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L’espèce apparaît aussi bien à </a:t>
                      </a:r>
                      <a:r>
                        <a:rPr lang="fr-FR" sz="1600" b="0" i="0" dirty="0" err="1" smtClean="0">
                          <a:solidFill>
                            <a:srgbClr val="400000"/>
                          </a:solidFill>
                          <a:effectLst/>
                          <a:latin typeface="Cambria" panose="02040503050406030204" pitchFamily="18" charset="0"/>
                          <a:ea typeface="Cambria" panose="02040503050406030204" pitchFamily="18" charset="0"/>
                        </a:rPr>
                        <a:t>mi-ombre</a:t>
                      </a:r>
                      <a:r>
                        <a:rPr lang="fr-FR" sz="1600" b="0" i="0" dirty="0" smtClean="0">
                          <a:solidFill>
                            <a:srgbClr val="400000"/>
                          </a:solidFill>
                          <a:effectLst/>
                          <a:latin typeface="Cambria" panose="02040503050406030204" pitchFamily="18" charset="0"/>
                          <a:ea typeface="Cambria" panose="02040503050406030204" pitchFamily="18" charset="0"/>
                        </a:rPr>
                        <a:t> dans les bois clairs et frais qu’en pleine lumière à la lisière de bois sur terrain à tendance thermophile.</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988840"/>
            <a:ext cx="2510841"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73224" y="5661248"/>
            <a:ext cx="8640961" cy="830997"/>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Le pédicelle est court et teinté de violet à sa base. L’ovaire pyriforme est vert foncé et comme pour le pédicelle, la pilosité est courte et dense. Avec un </a:t>
            </a:r>
            <a:r>
              <a:rPr lang="fr-FR" sz="1600" dirty="0" err="1">
                <a:solidFill>
                  <a:srgbClr val="400000"/>
                </a:solidFill>
                <a:latin typeface="Cambria" panose="02040503050406030204" pitchFamily="18" charset="0"/>
                <a:ea typeface="Cambria" panose="02040503050406030204" pitchFamily="18" charset="0"/>
              </a:rPr>
              <a:t>hypochile</a:t>
            </a:r>
            <a:r>
              <a:rPr lang="fr-FR" sz="1600" dirty="0">
                <a:solidFill>
                  <a:srgbClr val="400000"/>
                </a:solidFill>
                <a:latin typeface="Cambria" panose="02040503050406030204" pitchFamily="18" charset="0"/>
                <a:ea typeface="Cambria" panose="02040503050406030204" pitchFamily="18" charset="0"/>
              </a:rPr>
              <a:t> nectarifère et une fleur bien ouverte, l’</a:t>
            </a:r>
            <a:r>
              <a:rPr lang="fr-FR" sz="1600" i="1" dirty="0" err="1">
                <a:solidFill>
                  <a:srgbClr val="400000"/>
                </a:solidFill>
                <a:latin typeface="Cambria" panose="02040503050406030204" pitchFamily="18" charset="0"/>
                <a:ea typeface="Cambria" panose="02040503050406030204" pitchFamily="18" charset="0"/>
              </a:rPr>
              <a:t>Epipactis</a:t>
            </a:r>
            <a:r>
              <a:rPr lang="fr-FR" sz="1600" i="1" dirty="0">
                <a:solidFill>
                  <a:srgbClr val="400000"/>
                </a:solidFill>
                <a:latin typeface="Cambria" panose="02040503050406030204" pitchFamily="18" charset="0"/>
                <a:ea typeface="Cambria" panose="02040503050406030204" pitchFamily="18" charset="0"/>
              </a:rPr>
              <a:t> </a:t>
            </a:r>
            <a:r>
              <a:rPr lang="fr-FR" sz="1600" i="1" dirty="0" err="1">
                <a:solidFill>
                  <a:srgbClr val="400000"/>
                </a:solidFill>
                <a:latin typeface="Cambria" panose="02040503050406030204" pitchFamily="18" charset="0"/>
                <a:ea typeface="Cambria" panose="02040503050406030204" pitchFamily="18" charset="0"/>
              </a:rPr>
              <a:t>helleborine</a:t>
            </a:r>
            <a:r>
              <a:rPr lang="fr-FR" sz="1600" dirty="0">
                <a:solidFill>
                  <a:srgbClr val="400000"/>
                </a:solidFill>
                <a:latin typeface="Cambria" panose="02040503050406030204" pitchFamily="18" charset="0"/>
                <a:ea typeface="Cambria" panose="02040503050406030204" pitchFamily="18" charset="0"/>
              </a:rPr>
              <a:t> est une plante allogame.</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47526696"/>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73238831"/>
              </p:ext>
            </p:extLst>
          </p:nvPr>
        </p:nvGraphicFramePr>
        <p:xfrm>
          <a:off x="323528" y="0"/>
          <a:ext cx="5715000" cy="1066800"/>
        </p:xfrm>
        <a:graphic>
          <a:graphicData uri="http://schemas.openxmlformats.org/drawingml/2006/table">
            <a:tbl>
              <a:tblPr/>
              <a:tblGrid>
                <a:gridCol w="5715000"/>
              </a:tblGrid>
              <a:tr h="0">
                <a:tc>
                  <a:txBody>
                    <a:bodyPr/>
                    <a:lstStyle/>
                    <a:p>
                      <a:pPr algn="l" fontAlgn="ctr"/>
                      <a:r>
                        <a:rPr lang="fr-FR" dirty="0">
                          <a:solidFill>
                            <a:srgbClr val="FF0000"/>
                          </a:solidFill>
                          <a:effectLst/>
                        </a:rPr>
                        <a:t/>
                      </a:r>
                      <a:br>
                        <a:rPr lang="fr-FR" dirty="0">
                          <a:solidFill>
                            <a:srgbClr val="FF0000"/>
                          </a:solidFill>
                          <a:effectLst/>
                        </a:rPr>
                      </a:br>
                      <a:r>
                        <a:rPr lang="fr-FR" b="1" i="1" dirty="0" err="1">
                          <a:solidFill>
                            <a:srgbClr val="FF0000"/>
                          </a:solidFill>
                          <a:effectLst/>
                          <a:latin typeface="Cambria" panose="02040503050406030204" pitchFamily="18" charset="0"/>
                          <a:ea typeface="Cambria" panose="02040503050406030204" pitchFamily="18" charset="0"/>
                        </a:rPr>
                        <a:t>Epipactis</a:t>
                      </a:r>
                      <a:r>
                        <a:rPr lang="fr-FR" b="1" i="1" dirty="0">
                          <a:solidFill>
                            <a:srgbClr val="FF0000"/>
                          </a:solidFill>
                          <a:effectLst/>
                          <a:latin typeface="Cambria" panose="02040503050406030204" pitchFamily="18" charset="0"/>
                          <a:ea typeface="Cambria" panose="02040503050406030204" pitchFamily="18" charset="0"/>
                        </a:rPr>
                        <a:t> </a:t>
                      </a:r>
                      <a:r>
                        <a:rPr lang="fr-FR" b="1" i="1" dirty="0" err="1">
                          <a:solidFill>
                            <a:srgbClr val="FF0000"/>
                          </a:solidFill>
                          <a:effectLst/>
                          <a:latin typeface="Cambria" panose="02040503050406030204" pitchFamily="18" charset="0"/>
                          <a:ea typeface="Cambria" panose="02040503050406030204" pitchFamily="18" charset="0"/>
                        </a:rPr>
                        <a:t>microphylla</a:t>
                      </a:r>
                      <a:r>
                        <a:rPr lang="fr-FR" b="1" i="1" dirty="0">
                          <a:effectLst/>
                          <a:latin typeface="Cambria" panose="02040503050406030204" pitchFamily="18" charset="0"/>
                          <a:ea typeface="Cambria" panose="02040503050406030204" pitchFamily="18" charset="0"/>
                        </a:rPr>
                        <a:t> </a:t>
                      </a:r>
                      <a:r>
                        <a:rPr lang="fr-FR" dirty="0">
                          <a:effectLst/>
                          <a:latin typeface="Cambria" panose="02040503050406030204" pitchFamily="18" charset="0"/>
                          <a:ea typeface="Cambria" panose="02040503050406030204" pitchFamily="18" charset="0"/>
                        </a:rPr>
                        <a:t>  </a:t>
                      </a:r>
                      <a:r>
                        <a:rPr lang="fr-FR" sz="1600" dirty="0">
                          <a:solidFill>
                            <a:srgbClr val="FF0000"/>
                          </a:solidFill>
                          <a:effectLst/>
                          <a:latin typeface="Cambria" panose="02040503050406030204" pitchFamily="18" charset="0"/>
                          <a:ea typeface="Cambria" panose="02040503050406030204" pitchFamily="18" charset="0"/>
                        </a:rPr>
                        <a:t>( EHRHART) SWARTZ 1800</a:t>
                      </a:r>
                      <a:r>
                        <a:rPr lang="fr-FR" sz="1600" dirty="0">
                          <a:effectLst/>
                          <a:latin typeface="Cambria" panose="02040503050406030204" pitchFamily="18" charset="0"/>
                          <a:ea typeface="Cambria" panose="02040503050406030204" pitchFamily="18" charset="0"/>
                        </a:rPr>
                        <a:t/>
                      </a:r>
                      <a:br>
                        <a:rPr lang="fr-FR" sz="1600" dirty="0">
                          <a:effectLst/>
                          <a:latin typeface="Cambria" panose="02040503050406030204" pitchFamily="18" charset="0"/>
                          <a:ea typeface="Cambria" panose="02040503050406030204" pitchFamily="18" charset="0"/>
                        </a:rPr>
                      </a:br>
                      <a:endParaRPr lang="fr-FR" sz="1600" dirty="0" smtClean="0">
                        <a:effectLst/>
                        <a:latin typeface="Cambria" panose="02040503050406030204" pitchFamily="18" charset="0"/>
                        <a:ea typeface="Cambria" panose="02040503050406030204" pitchFamily="18" charset="0"/>
                      </a:endParaRPr>
                    </a:p>
                    <a:p>
                      <a:pPr algn="l" fontAlgn="ctr"/>
                      <a:r>
                        <a:rPr lang="fr-FR" dirty="0" err="1" smtClean="0">
                          <a:effectLst/>
                          <a:latin typeface="Cambria" panose="02040503050406030204" pitchFamily="18" charset="0"/>
                          <a:ea typeface="Cambria" panose="02040503050406030204" pitchFamily="18" charset="0"/>
                        </a:rPr>
                        <a:t>Epipactis</a:t>
                      </a:r>
                      <a:r>
                        <a:rPr lang="fr-FR" dirty="0" smtClean="0">
                          <a:effectLst/>
                          <a:latin typeface="Cambria" panose="02040503050406030204" pitchFamily="18" charset="0"/>
                          <a:ea typeface="Cambria" panose="02040503050406030204" pitchFamily="18" charset="0"/>
                        </a:rPr>
                        <a:t> </a:t>
                      </a:r>
                      <a:r>
                        <a:rPr lang="fr-FR" dirty="0">
                          <a:effectLst/>
                          <a:latin typeface="Cambria" panose="02040503050406030204" pitchFamily="18" charset="0"/>
                          <a:ea typeface="Cambria" panose="02040503050406030204" pitchFamily="18" charset="0"/>
                        </a:rPr>
                        <a:t>à petites feuilles</a:t>
                      </a:r>
                    </a:p>
                  </a:txBody>
                  <a:tcPr marL="0" marR="0" marT="0" marB="0" anchor="ctr">
                    <a:lnL>
                      <a:noFill/>
                    </a:lnL>
                    <a:lnR>
                      <a:noFill/>
                    </a:lnR>
                    <a:lnT>
                      <a:noFill/>
                    </a:lnT>
                    <a:lnB>
                      <a:noFill/>
                    </a:lnB>
                    <a:solidFill>
                      <a:schemeClr val="bg1"/>
                    </a:solidFill>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223111406"/>
              </p:ext>
            </p:extLst>
          </p:nvPr>
        </p:nvGraphicFramePr>
        <p:xfrm>
          <a:off x="251520" y="1268760"/>
          <a:ext cx="8640960" cy="360040"/>
        </p:xfrm>
        <a:graphic>
          <a:graphicData uri="http://schemas.openxmlformats.org/drawingml/2006/table">
            <a:tbl>
              <a:tblPr/>
              <a:tblGrid>
                <a:gridCol w="720080"/>
                <a:gridCol w="720080"/>
                <a:gridCol w="720080"/>
                <a:gridCol w="720080"/>
                <a:gridCol w="720080"/>
                <a:gridCol w="720080"/>
                <a:gridCol w="720080"/>
                <a:gridCol w="720080"/>
                <a:gridCol w="720080"/>
                <a:gridCol w="720080"/>
                <a:gridCol w="747045"/>
                <a:gridCol w="693115"/>
              </a:tblGrid>
              <a:tr h="360040">
                <a:tc>
                  <a:txBody>
                    <a:bodyPr/>
                    <a:lstStyle/>
                    <a:p>
                      <a:pPr algn="ctr"/>
                      <a:r>
                        <a:rPr lang="fr-FR" sz="1600" b="1" i="1" dirty="0" smtClean="0">
                          <a:solidFill>
                            <a:schemeClr val="bg1"/>
                          </a:solidFill>
                          <a:effectLst/>
                        </a:rPr>
                        <a:t>F</a:t>
                      </a:r>
                      <a:endParaRPr lang="fr-FR" sz="1600" b="1" i="1" dirty="0">
                        <a:solidFill>
                          <a:schemeClr val="bg1"/>
                        </a:solidFill>
                        <a:effectLst/>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rPr>
                        <a:t>F</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rPr>
                        <a:t>M</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rPr>
                        <a:t>A</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rPr>
                        <a:t>M</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rPr>
                        <a:t>Jn</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err="1" smtClean="0">
                          <a:solidFill>
                            <a:schemeClr val="bg1"/>
                          </a:solidFill>
                          <a:effectLst/>
                        </a:rPr>
                        <a:t>Jt</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rPr>
                        <a:t>A</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rPr>
                        <a:t>S</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rPr>
                        <a:t>O</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rPr>
                        <a:t>N</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rPr>
                        <a:t>D</a:t>
                      </a:r>
                      <a:endParaRPr lang="fr-FR" sz="1600"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sp>
        <p:nvSpPr>
          <p:cNvPr id="4" name="Rectangle 1"/>
          <p:cNvSpPr>
            <a:spLocks noChangeArrowheads="1"/>
          </p:cNvSpPr>
          <p:nvPr/>
        </p:nvSpPr>
        <p:spPr bwMode="auto">
          <a:xfrm>
            <a:off x="1714500" y="357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charset="0"/>
                <a:cs typeface="Arial" charset="0"/>
              </a:rPr>
              <a:t/>
            </a:r>
            <a:br>
              <a:rPr kumimoji="0" lang="fr-FR" altLang="fr-FR" sz="1800" b="0" i="0" u="none" strike="noStrike" cap="none" normalizeH="0" baseline="0" smtClean="0">
                <a:ln>
                  <a:noFill/>
                </a:ln>
                <a:solidFill>
                  <a:schemeClr val="tx1"/>
                </a:solidFill>
                <a:effectLst/>
                <a:latin typeface="Arial" charset="0"/>
                <a:cs typeface="Arial" charset="0"/>
              </a:rPr>
            </a:br>
            <a:endParaRPr kumimoji="0" lang="fr-FR" altLang="fr-FR" sz="1800" b="0" i="0" u="none" strike="noStrike" cap="none" normalizeH="0" baseline="0" smtClean="0">
              <a:ln>
                <a:noFill/>
              </a:ln>
              <a:solidFill>
                <a:schemeClr val="tx1"/>
              </a:solidFill>
              <a:effectLst/>
              <a:latin typeface="Arial" charset="0"/>
              <a:cs typeface="Arial"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908730636"/>
              </p:ext>
            </p:extLst>
          </p:nvPr>
        </p:nvGraphicFramePr>
        <p:xfrm>
          <a:off x="323528" y="1844824"/>
          <a:ext cx="8568952" cy="3017520"/>
        </p:xfrm>
        <a:graphic>
          <a:graphicData uri="http://schemas.openxmlformats.org/drawingml/2006/table">
            <a:tbl>
              <a:tblPr firstRow="1" bandRow="1">
                <a:tableStyleId>{5C22544A-7EE6-4342-B048-85BDC9FD1C3A}</a:tableStyleId>
              </a:tblPr>
              <a:tblGrid>
                <a:gridCol w="2952328"/>
                <a:gridCol w="5616624"/>
              </a:tblGrid>
              <a:tr h="370840">
                <a:tc>
                  <a:txBody>
                    <a:bodyPr/>
                    <a:lstStyle/>
                    <a:p>
                      <a:endParaRPr lang="fr-FR" dirty="0"/>
                    </a:p>
                  </a:txBody>
                  <a:tcPr>
                    <a:solidFill>
                      <a:schemeClr val="bg1"/>
                    </a:solidFill>
                  </a:tcPr>
                </a:tc>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L’</a:t>
                      </a:r>
                      <a:r>
                        <a:rPr lang="fr-FR" sz="1600" b="0" i="1" dirty="0" err="1" smtClean="0">
                          <a:solidFill>
                            <a:srgbClr val="400000"/>
                          </a:solidFill>
                          <a:effectLst/>
                          <a:latin typeface="Cambria" panose="02040503050406030204" pitchFamily="18" charset="0"/>
                          <a:ea typeface="Cambria" panose="02040503050406030204" pitchFamily="18" charset="0"/>
                        </a:rPr>
                        <a:t>Epipactis</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microphylla</a:t>
                      </a:r>
                      <a:r>
                        <a:rPr lang="fr-FR" sz="1600" b="0" i="0" dirty="0" smtClean="0">
                          <a:solidFill>
                            <a:srgbClr val="400000"/>
                          </a:solidFill>
                          <a:effectLst/>
                          <a:latin typeface="Cambria" panose="02040503050406030204" pitchFamily="18" charset="0"/>
                          <a:ea typeface="Cambria" panose="02040503050406030204" pitchFamily="18" charset="0"/>
                        </a:rPr>
                        <a:t>, comme son nom l’indique, ne possède que de petites feuilles étroites disposées en spirale. La tige, courte et très pubescente, est d’un vert grisâtre et porte quelques petites fleurs bien épanouies de couleur verdâtre teintée de pourpre.</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L’</a:t>
                      </a:r>
                      <a:r>
                        <a:rPr lang="fr-FR" sz="1600" b="0" i="0" dirty="0" err="1" smtClean="0">
                          <a:solidFill>
                            <a:srgbClr val="400000"/>
                          </a:solidFill>
                          <a:effectLst/>
                          <a:latin typeface="Cambria" panose="02040503050406030204" pitchFamily="18" charset="0"/>
                          <a:ea typeface="Cambria" panose="02040503050406030204" pitchFamily="18" charset="0"/>
                        </a:rPr>
                        <a:t>épichile</a:t>
                      </a:r>
                      <a:r>
                        <a:rPr lang="fr-FR" sz="1600" b="0" i="0" dirty="0" smtClean="0">
                          <a:solidFill>
                            <a:srgbClr val="400000"/>
                          </a:solidFill>
                          <a:effectLst/>
                          <a:latin typeface="Cambria" panose="02040503050406030204" pitchFamily="18" charset="0"/>
                          <a:ea typeface="Cambria" panose="02040503050406030204" pitchFamily="18" charset="0"/>
                        </a:rPr>
                        <a:t> cordiforme, verruqueux aux bords crénelés présente à sa base deux bourrelets très crépus, prolongés par une lame centrale longitudinale.</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Surtout à l’ombre, cet </a:t>
                      </a:r>
                      <a:r>
                        <a:rPr lang="fr-FR" sz="1600" b="0" i="1" dirty="0" err="1" smtClean="0">
                          <a:solidFill>
                            <a:srgbClr val="400000"/>
                          </a:solidFill>
                          <a:effectLst/>
                          <a:latin typeface="Cambria" panose="02040503050406030204" pitchFamily="18" charset="0"/>
                          <a:ea typeface="Cambria" panose="02040503050406030204" pitchFamily="18" charset="0"/>
                        </a:rPr>
                        <a:t>Epipactis</a:t>
                      </a:r>
                      <a:r>
                        <a:rPr lang="fr-FR" sz="1600" b="0" i="0" dirty="0" smtClean="0">
                          <a:solidFill>
                            <a:srgbClr val="400000"/>
                          </a:solidFill>
                          <a:effectLst/>
                          <a:latin typeface="Cambria" panose="02040503050406030204" pitchFamily="18" charset="0"/>
                          <a:ea typeface="Cambria" panose="02040503050406030204" pitchFamily="18" charset="0"/>
                        </a:rPr>
                        <a:t> pousse sur des sols calcaires profonds en bordure de forêt.</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015" y="1858458"/>
            <a:ext cx="2901794" cy="3586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64344" y="5517232"/>
            <a:ext cx="8480176" cy="830997"/>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Le pédicelle et l’ovaire sont vert lavé de violet, courts et très pubescents.</a:t>
            </a:r>
            <a:r>
              <a:rPr lang="fr-FR" sz="1600" dirty="0">
                <a:latin typeface="Cambria" panose="02040503050406030204" pitchFamily="18" charset="0"/>
                <a:ea typeface="Cambria" panose="02040503050406030204" pitchFamily="18" charset="0"/>
              </a:rPr>
              <a:t/>
            </a:r>
            <a:br>
              <a:rPr lang="fr-FR" sz="1600" dirty="0">
                <a:latin typeface="Cambria" panose="02040503050406030204" pitchFamily="18" charset="0"/>
                <a:ea typeface="Cambria" panose="02040503050406030204" pitchFamily="18" charset="0"/>
              </a:rPr>
            </a:br>
            <a:r>
              <a:rPr lang="fr-FR" sz="1600" dirty="0">
                <a:solidFill>
                  <a:srgbClr val="400000"/>
                </a:solidFill>
                <a:latin typeface="Cambria" panose="02040503050406030204" pitchFamily="18" charset="0"/>
                <a:ea typeface="Cambria" panose="02040503050406030204" pitchFamily="18" charset="0"/>
              </a:rPr>
              <a:t>Bien que possédant les caractères de l’allogamie - cupule nectarifère et parfum crépusculaire du chèvrefeuille - cet </a:t>
            </a:r>
            <a:r>
              <a:rPr lang="fr-FR" sz="1600" dirty="0" err="1">
                <a:solidFill>
                  <a:srgbClr val="400000"/>
                </a:solidFill>
                <a:latin typeface="Cambria" panose="02040503050406030204" pitchFamily="18" charset="0"/>
                <a:ea typeface="Cambria" panose="02040503050406030204" pitchFamily="18" charset="0"/>
              </a:rPr>
              <a:t>Epipactis</a:t>
            </a:r>
            <a:r>
              <a:rPr lang="fr-FR" sz="1600" dirty="0">
                <a:solidFill>
                  <a:srgbClr val="400000"/>
                </a:solidFill>
                <a:latin typeface="Cambria" panose="02040503050406030204" pitchFamily="18" charset="0"/>
                <a:ea typeface="Cambria" panose="02040503050406030204" pitchFamily="18" charset="0"/>
              </a:rPr>
              <a:t> discret est aussi autogame.</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3957556"/>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67545" y="483831"/>
            <a:ext cx="842493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altLang="fr-FR" b="1" i="1" dirty="0" err="1" smtClean="0">
                <a:solidFill>
                  <a:srgbClr val="FF0000"/>
                </a:solidFill>
                <a:latin typeface="Cambria" panose="02040503050406030204" pitchFamily="18" charset="0"/>
                <a:ea typeface="Cambria" panose="02040503050406030204" pitchFamily="18" charset="0"/>
                <a:cs typeface="Arial" pitchFamily="34" charset="0"/>
              </a:rPr>
              <a:t>Anacamptis</a:t>
            </a:r>
            <a:r>
              <a:rPr lang="fr-FR" altLang="fr-FR" b="1" i="1" dirty="0" smtClean="0">
                <a:solidFill>
                  <a:srgbClr val="FF0000"/>
                </a:solidFill>
                <a:latin typeface="Cambria" pitchFamily="18" charset="0"/>
                <a:ea typeface="Cambria" panose="02040503050406030204" pitchFamily="18" charset="0"/>
                <a:cs typeface="Arial" pitchFamily="34" charset="0"/>
              </a:rPr>
              <a:t> </a:t>
            </a:r>
            <a:r>
              <a:rPr lang="fr-FR" altLang="fr-FR" b="1" i="1" dirty="0" err="1" smtClean="0">
                <a:solidFill>
                  <a:srgbClr val="FF0000"/>
                </a:solidFill>
                <a:latin typeface="Cambria" pitchFamily="18" charset="0"/>
                <a:ea typeface="Cambria" panose="02040503050406030204" pitchFamily="18" charset="0"/>
                <a:cs typeface="Arial" pitchFamily="34" charset="0"/>
              </a:rPr>
              <a:t>coriophora</a:t>
            </a:r>
            <a:r>
              <a:rPr lang="fr-FR" altLang="fr-FR" b="1" i="1" dirty="0" smtClean="0">
                <a:solidFill>
                  <a:srgbClr val="000000"/>
                </a:solidFill>
                <a:latin typeface="Cambria" panose="02040503050406030204" pitchFamily="18" charset="0"/>
                <a:ea typeface="Cambria" panose="02040503050406030204" pitchFamily="18" charset="0"/>
                <a:cs typeface="Arial" pitchFamily="34" charset="0"/>
              </a:rPr>
              <a:t> </a:t>
            </a:r>
            <a:r>
              <a:rPr lang="fr-FR" altLang="fr-FR" sz="1600" dirty="0" smtClean="0">
                <a:solidFill>
                  <a:srgbClr val="000000"/>
                </a:solidFill>
                <a:latin typeface="Cambria" panose="02040503050406030204" pitchFamily="18" charset="0"/>
                <a:ea typeface="Cambria" panose="02040503050406030204" pitchFamily="18" charset="0"/>
                <a:cs typeface="Arial" pitchFamily="34" charset="0"/>
              </a:rPr>
              <a:t>  </a:t>
            </a:r>
            <a:r>
              <a:rPr lang="fr-FR" altLang="fr-FR" sz="1600" dirty="0" smtClean="0">
                <a:latin typeface="Cambria" pitchFamily="18" charset="0"/>
                <a:ea typeface="Cambria" panose="02040503050406030204" pitchFamily="18" charset="0"/>
                <a:cs typeface="Arial" pitchFamily="34" charset="0"/>
              </a:rPr>
              <a:t>BATEMAN &amp; al. 1997</a:t>
            </a:r>
            <a:br>
              <a:rPr lang="fr-FR" altLang="fr-FR" sz="1600" dirty="0" smtClean="0">
                <a:latin typeface="Cambria" pitchFamily="18" charset="0"/>
                <a:ea typeface="Cambria" panose="02040503050406030204" pitchFamily="18" charset="0"/>
                <a:cs typeface="Arial" pitchFamily="34" charset="0"/>
              </a:rPr>
            </a:br>
            <a:r>
              <a:rPr lang="fr-FR" altLang="fr-FR" i="1" dirty="0" smtClean="0">
                <a:solidFill>
                  <a:srgbClr val="000000"/>
                </a:solidFill>
                <a:latin typeface="Cambria" pitchFamily="18" charset="0"/>
                <a:ea typeface="Cambria" panose="02040503050406030204" pitchFamily="18" charset="0"/>
                <a:cs typeface="Arial" pitchFamily="34" charset="0"/>
              </a:rPr>
              <a:t>Orchis </a:t>
            </a:r>
            <a:r>
              <a:rPr lang="fr-FR" altLang="fr-FR" i="1" dirty="0" err="1" smtClean="0">
                <a:solidFill>
                  <a:srgbClr val="000000"/>
                </a:solidFill>
                <a:latin typeface="Cambria" pitchFamily="18" charset="0"/>
                <a:ea typeface="Cambria" panose="02040503050406030204" pitchFamily="18" charset="0"/>
                <a:cs typeface="Arial" pitchFamily="34" charset="0"/>
              </a:rPr>
              <a:t>coriophora</a:t>
            </a:r>
            <a:r>
              <a:rPr lang="fr-FR" altLang="fr-FR" sz="1600" dirty="0" smtClean="0">
                <a:solidFill>
                  <a:srgbClr val="000000"/>
                </a:solidFill>
                <a:latin typeface="Cambria" panose="02040503050406030204" pitchFamily="18" charset="0"/>
                <a:ea typeface="Cambria" panose="02040503050406030204" pitchFamily="18" charset="0"/>
                <a:cs typeface="Arial" pitchFamily="34" charset="0"/>
              </a:rPr>
              <a:t>  LINNE 1753</a:t>
            </a:r>
            <a:br>
              <a:rPr lang="fr-FR" altLang="fr-FR" sz="1600" dirty="0" smtClean="0">
                <a:solidFill>
                  <a:srgbClr val="000000"/>
                </a:solidFill>
                <a:latin typeface="Cambria" panose="02040503050406030204" pitchFamily="18" charset="0"/>
                <a:ea typeface="Cambria" panose="02040503050406030204" pitchFamily="18" charset="0"/>
                <a:cs typeface="Arial" pitchFamily="34" charset="0"/>
              </a:rPr>
            </a:br>
            <a:r>
              <a:rPr lang="fr-FR" altLang="fr-FR" dirty="0" smtClean="0">
                <a:solidFill>
                  <a:srgbClr val="000000"/>
                </a:solidFill>
                <a:latin typeface="Cambria" pitchFamily="18" charset="0"/>
                <a:ea typeface="Cambria" panose="02040503050406030204" pitchFamily="18" charset="0"/>
                <a:cs typeface="Arial" pitchFamily="34" charset="0"/>
              </a:rPr>
              <a:t>Orchis punaise</a:t>
            </a:r>
            <a:endParaRPr lang="fr-FR" altLang="fr-FR" dirty="0" smtClean="0">
              <a:solidFill>
                <a:prstClr val="black"/>
              </a:solidFill>
              <a:latin typeface="Cambria" panose="02040503050406030204" pitchFamily="18" charset="0"/>
              <a:ea typeface="Cambria" panose="02040503050406030204" pitchFamily="18" charset="0"/>
              <a:cs typeface="Arial" pitchFamily="34" charset="0"/>
            </a:endParaRPr>
          </a:p>
          <a:p>
            <a:pPr fontAlgn="base">
              <a:spcBef>
                <a:spcPct val="0"/>
              </a:spcBef>
              <a:spcAft>
                <a:spcPct val="0"/>
              </a:spcAft>
            </a:pPr>
            <a:endParaRPr lang="fr-FR" altLang="fr-FR" dirty="0" smtClean="0">
              <a:solidFill>
                <a:prstClr val="black"/>
              </a:solidFill>
              <a:latin typeface="Cambria" panose="02040503050406030204" pitchFamily="18" charset="0"/>
              <a:ea typeface="Cambria" panose="02040503050406030204" pitchFamily="18" charset="0"/>
              <a:cs typeface="Arial" pitchFamily="34" charset="0"/>
            </a:endParaRPr>
          </a:p>
        </p:txBody>
      </p:sp>
      <p:pic>
        <p:nvPicPr>
          <p:cNvPr id="1025" name="Image 1" descr="Orchidées de Poitou-Charentes et Vendée. SFO de Poitou-Charentes et Vendée. Anacamptis coriophora. Orchidée des prairies humides devenue très r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2" y="1997839"/>
            <a:ext cx="2393671" cy="333569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11562" y="5074633"/>
            <a:ext cx="8136902" cy="1061829"/>
          </a:xfrm>
          <a:prstGeom prst="rect">
            <a:avLst/>
          </a:prstGeom>
        </p:spPr>
        <p:txBody>
          <a:bodyPr wrap="square">
            <a:spAutoFit/>
          </a:bodyPr>
          <a:lstStyle/>
          <a:p>
            <a:pPr fontAlgn="base">
              <a:spcBef>
                <a:spcPct val="0"/>
              </a:spcBef>
              <a:spcAft>
                <a:spcPct val="0"/>
              </a:spcAft>
            </a:pPr>
            <a:endParaRPr lang="fr-FR" altLang="fr-FR" sz="1500" dirty="0" smtClean="0">
              <a:solidFill>
                <a:srgbClr val="000000"/>
              </a:solidFill>
              <a:latin typeface="Cambria" panose="02040503050406030204" pitchFamily="18" charset="0"/>
              <a:ea typeface="Cambria" panose="02040503050406030204" pitchFamily="18" charset="0"/>
              <a:cs typeface="Arial" pitchFamily="34" charset="0"/>
            </a:endParaRPr>
          </a:p>
          <a:p>
            <a:pPr fontAlgn="base">
              <a:spcBef>
                <a:spcPct val="0"/>
              </a:spcBef>
              <a:spcAft>
                <a:spcPct val="0"/>
              </a:spcAft>
            </a:pPr>
            <a:r>
              <a:rPr lang="fr-FR" altLang="fr-FR" sz="1600" dirty="0" smtClean="0">
                <a:solidFill>
                  <a:srgbClr val="000000"/>
                </a:solidFill>
                <a:latin typeface="Cambria" panose="02040503050406030204" pitchFamily="18" charset="0"/>
                <a:ea typeface="Cambria" panose="02040503050406030204" pitchFamily="18" charset="0"/>
                <a:cs typeface="Arial" pitchFamily="34" charset="0"/>
              </a:rPr>
              <a:t>Les </a:t>
            </a:r>
            <a:r>
              <a:rPr lang="fr-FR" altLang="fr-FR" sz="1600" dirty="0">
                <a:solidFill>
                  <a:srgbClr val="000000"/>
                </a:solidFill>
                <a:latin typeface="Cambria" panose="02040503050406030204" pitchFamily="18" charset="0"/>
                <a:ea typeface="Cambria" panose="02040503050406030204" pitchFamily="18" charset="0"/>
                <a:cs typeface="Arial" pitchFamily="34" charset="0"/>
              </a:rPr>
              <a:t>bractées membraneuses, plus longues que l'ovaire, sont vertes, plus ou moins lavées de pourpre. Le labelle nettement trilobé est genouillé et le reste du périanthe</a:t>
            </a:r>
            <a:endParaRPr lang="fr-FR" altLang="fr-FR" sz="1600" dirty="0">
              <a:solidFill>
                <a:prstClr val="black"/>
              </a:solidFill>
              <a:latin typeface="Cambria" panose="02040503050406030204" pitchFamily="18" charset="0"/>
              <a:ea typeface="Cambria" panose="02040503050406030204" pitchFamily="18" charset="0"/>
              <a:cs typeface="Arial" pitchFamily="34" charset="0"/>
            </a:endParaRPr>
          </a:p>
          <a:p>
            <a:pPr eaLnBrk="0" fontAlgn="base" hangingPunct="0">
              <a:spcBef>
                <a:spcPct val="0"/>
              </a:spcBef>
              <a:spcAft>
                <a:spcPct val="0"/>
              </a:spcAft>
            </a:pPr>
            <a:r>
              <a:rPr lang="fr-FR" altLang="fr-FR" sz="1600" dirty="0">
                <a:solidFill>
                  <a:srgbClr val="000000"/>
                </a:solidFill>
                <a:latin typeface="Cambria" pitchFamily="18" charset="0"/>
                <a:ea typeface="Cambria" panose="02040503050406030204" pitchFamily="18" charset="0"/>
                <a:cs typeface="Arial" pitchFamily="34" charset="0"/>
              </a:rPr>
              <a:t>forme un casque terminé en pointe.</a:t>
            </a:r>
            <a:endParaRPr lang="fr-FR" altLang="fr-FR" sz="1600" dirty="0">
              <a:solidFill>
                <a:prstClr val="black"/>
              </a:solidFill>
              <a:latin typeface="Cambria" panose="02040503050406030204" pitchFamily="18" charset="0"/>
              <a:ea typeface="Cambria" panose="02040503050406030204" pitchFamily="18" charset="0"/>
              <a:cs typeface="Arial" pitchFamily="34" charset="0"/>
            </a:endParaRPr>
          </a:p>
        </p:txBody>
      </p:sp>
      <p:sp>
        <p:nvSpPr>
          <p:cNvPr id="3" name="Rectangle 2"/>
          <p:cNvSpPr/>
          <p:nvPr/>
        </p:nvSpPr>
        <p:spPr>
          <a:xfrm>
            <a:off x="3124201" y="1997839"/>
            <a:ext cx="5768279" cy="2705356"/>
          </a:xfrm>
          <a:prstGeom prst="rect">
            <a:avLst/>
          </a:prstGeom>
        </p:spPr>
        <p:txBody>
          <a:bodyPr wrap="square">
            <a:spAutoFit/>
          </a:bodyPr>
          <a:lstStyle/>
          <a:p>
            <a:pPr>
              <a:lnSpc>
                <a:spcPct val="115000"/>
              </a:lnSpc>
              <a:spcAft>
                <a:spcPts val="1000"/>
              </a:spcAft>
            </a:pPr>
            <a:r>
              <a:rPr lang="fr-FR" sz="1600" dirty="0">
                <a:solidFill>
                  <a:srgbClr val="000000"/>
                </a:solidFill>
                <a:latin typeface="Cambria" panose="02040503050406030204" pitchFamily="18" charset="0"/>
                <a:ea typeface="Cambria" panose="02040503050406030204" pitchFamily="18" charset="0"/>
                <a:cs typeface="Arial"/>
              </a:rPr>
              <a:t>L’Orchis </a:t>
            </a:r>
            <a:r>
              <a:rPr lang="fr-FR" sz="1600" dirty="0" err="1">
                <a:solidFill>
                  <a:srgbClr val="000000"/>
                </a:solidFill>
                <a:latin typeface="Cambria" panose="02040503050406030204" pitchFamily="18" charset="0"/>
                <a:ea typeface="Cambria" panose="02040503050406030204" pitchFamily="18" charset="0"/>
                <a:cs typeface="Arial"/>
              </a:rPr>
              <a:t>coriophora</a:t>
            </a:r>
            <a:r>
              <a:rPr lang="fr-FR" sz="1600" dirty="0">
                <a:solidFill>
                  <a:srgbClr val="000000"/>
                </a:solidFill>
                <a:latin typeface="Cambria" panose="02040503050406030204" pitchFamily="18" charset="0"/>
                <a:ea typeface="Cambria" panose="02040503050406030204" pitchFamily="18" charset="0"/>
                <a:cs typeface="Arial"/>
              </a:rPr>
              <a:t> serait-il en train de devenir l'Arlésienne de notre région? Les pratiques agricoles ont été fatales à cette espèce jadis commune dans les prairies humides. </a:t>
            </a:r>
            <a:endParaRPr lang="fr-FR" sz="1600" dirty="0">
              <a:solidFill>
                <a:prstClr val="black"/>
              </a:solidFill>
              <a:latin typeface="Cambria" panose="02040503050406030204" pitchFamily="18" charset="0"/>
              <a:ea typeface="Cambria" panose="02040503050406030204" pitchFamily="18" charset="0"/>
              <a:cs typeface="Times New Roman"/>
            </a:endParaRPr>
          </a:p>
          <a:p>
            <a:pPr>
              <a:lnSpc>
                <a:spcPct val="115000"/>
              </a:lnSpc>
              <a:spcAft>
                <a:spcPts val="1000"/>
              </a:spcAft>
            </a:pPr>
            <a:r>
              <a:rPr lang="fr-FR" sz="1600" dirty="0">
                <a:solidFill>
                  <a:srgbClr val="000000"/>
                </a:solidFill>
                <a:latin typeface="Cambria" panose="02040503050406030204" pitchFamily="18" charset="0"/>
                <a:ea typeface="Cambria" panose="02040503050406030204" pitchFamily="18" charset="0"/>
                <a:cs typeface="Arial"/>
              </a:rPr>
              <a:t>Les quelques pieds qui subsistent sont caractérisés par une inflorescence dense qui varie du vert au violet pourpre.</a:t>
            </a:r>
            <a:endParaRPr lang="fr-FR" sz="1600" dirty="0">
              <a:solidFill>
                <a:prstClr val="black"/>
              </a:solidFill>
              <a:latin typeface="Cambria" panose="02040503050406030204" pitchFamily="18" charset="0"/>
              <a:ea typeface="Cambria" panose="02040503050406030204" pitchFamily="18" charset="0"/>
              <a:cs typeface="Times New Roman"/>
            </a:endParaRPr>
          </a:p>
          <a:p>
            <a:pPr>
              <a:lnSpc>
                <a:spcPct val="115000"/>
              </a:lnSpc>
              <a:spcAft>
                <a:spcPts val="1000"/>
              </a:spcAft>
            </a:pPr>
            <a:r>
              <a:rPr lang="fr-FR" sz="1600" dirty="0">
                <a:solidFill>
                  <a:srgbClr val="000000"/>
                </a:solidFill>
                <a:latin typeface="Cambria" panose="02040503050406030204" pitchFamily="18" charset="0"/>
                <a:ea typeface="Cambria" panose="02040503050406030204" pitchFamily="18" charset="0"/>
                <a:cs typeface="Arial"/>
              </a:rPr>
              <a:t>Cet Orchis des prairies humides calcaires à peu acides </a:t>
            </a:r>
            <a:r>
              <a:rPr lang="fr-FR" sz="1600" dirty="0" smtClean="0">
                <a:solidFill>
                  <a:srgbClr val="000000"/>
                </a:solidFill>
                <a:latin typeface="Cambria" panose="02040503050406030204" pitchFamily="18" charset="0"/>
                <a:ea typeface="Cambria" panose="02040503050406030204" pitchFamily="18" charset="0"/>
                <a:cs typeface="Arial"/>
              </a:rPr>
              <a:t>exhale</a:t>
            </a:r>
            <a:r>
              <a:rPr lang="fr-FR" sz="1600" dirty="0">
                <a:solidFill>
                  <a:prstClr val="black"/>
                </a:solidFill>
                <a:latin typeface="Cambria" panose="02040503050406030204" pitchFamily="18" charset="0"/>
                <a:ea typeface="Cambria" panose="02040503050406030204" pitchFamily="18" charset="0"/>
                <a:cs typeface="Times New Roman"/>
              </a:rPr>
              <a:t> </a:t>
            </a:r>
            <a:r>
              <a:rPr lang="fr-FR" sz="1600" dirty="0" smtClean="0">
                <a:solidFill>
                  <a:srgbClr val="000000"/>
                </a:solidFill>
                <a:latin typeface="Cambria" panose="02040503050406030204" pitchFamily="18" charset="0"/>
                <a:ea typeface="Cambria" panose="02040503050406030204" pitchFamily="18" charset="0"/>
                <a:cs typeface="Arial"/>
              </a:rPr>
              <a:t>une </a:t>
            </a:r>
            <a:r>
              <a:rPr lang="fr-FR" sz="1600" dirty="0">
                <a:solidFill>
                  <a:srgbClr val="000000"/>
                </a:solidFill>
                <a:latin typeface="Cambria" panose="02040503050406030204" pitchFamily="18" charset="0"/>
                <a:ea typeface="Cambria" panose="02040503050406030204" pitchFamily="18" charset="0"/>
                <a:cs typeface="Arial"/>
              </a:rPr>
              <a:t>odeur qui n'est pas toujours aussi prononcée </a:t>
            </a:r>
            <a:r>
              <a:rPr lang="fr-FR" sz="1600" dirty="0" smtClean="0">
                <a:solidFill>
                  <a:srgbClr val="000000"/>
                </a:solidFill>
                <a:latin typeface="Cambria" panose="02040503050406030204" pitchFamily="18" charset="0"/>
                <a:ea typeface="Cambria" panose="02040503050406030204" pitchFamily="18" charset="0"/>
                <a:cs typeface="Arial"/>
              </a:rPr>
              <a:t>et</a:t>
            </a:r>
            <a:r>
              <a:rPr lang="fr-FR" sz="1600" dirty="0" smtClean="0">
                <a:solidFill>
                  <a:prstClr val="black"/>
                </a:solidFill>
                <a:latin typeface="Cambria" panose="02040503050406030204" pitchFamily="18" charset="0"/>
                <a:ea typeface="Cambria" panose="02040503050406030204" pitchFamily="18" charset="0"/>
                <a:cs typeface="Times New Roman"/>
              </a:rPr>
              <a:t>    </a:t>
            </a:r>
            <a:r>
              <a:rPr lang="fr-FR" sz="1600" dirty="0" smtClean="0">
                <a:solidFill>
                  <a:srgbClr val="000000"/>
                </a:solidFill>
                <a:latin typeface="Cambria" panose="02040503050406030204" pitchFamily="18" charset="0"/>
                <a:ea typeface="Cambria" panose="02040503050406030204" pitchFamily="18" charset="0"/>
                <a:cs typeface="Arial"/>
              </a:rPr>
              <a:t>désagréable </a:t>
            </a:r>
            <a:r>
              <a:rPr lang="fr-FR" sz="1600" dirty="0">
                <a:solidFill>
                  <a:srgbClr val="000000"/>
                </a:solidFill>
                <a:latin typeface="Cambria" panose="02040503050406030204" pitchFamily="18" charset="0"/>
                <a:ea typeface="Cambria" panose="02040503050406030204" pitchFamily="18" charset="0"/>
                <a:cs typeface="Arial"/>
              </a:rPr>
              <a:t>que ne le laisse entendre son patronyme</a:t>
            </a:r>
            <a:endParaRPr lang="fr-FR" sz="1600" dirty="0">
              <a:solidFill>
                <a:prstClr val="black"/>
              </a:solidFill>
              <a:latin typeface="Cambria" panose="02040503050406030204" pitchFamily="18" charset="0"/>
              <a:ea typeface="Cambria" panose="02040503050406030204" pitchFamily="18"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226650459"/>
              </p:ext>
            </p:extLst>
          </p:nvPr>
        </p:nvGraphicFramePr>
        <p:xfrm>
          <a:off x="683568" y="1526503"/>
          <a:ext cx="7488832" cy="318516"/>
        </p:xfrm>
        <a:graphic>
          <a:graphicData uri="http://schemas.openxmlformats.org/drawingml/2006/table">
            <a:tbl>
              <a:tblPr firstRow="1" firstCol="1" bandRow="1"/>
              <a:tblGrid>
                <a:gridCol w="662881"/>
                <a:gridCol w="662881"/>
                <a:gridCol w="662881"/>
                <a:gridCol w="662881"/>
                <a:gridCol w="320351"/>
                <a:gridCol w="448492"/>
                <a:gridCol w="662060"/>
                <a:gridCol w="662060"/>
                <a:gridCol w="662060"/>
                <a:gridCol w="662060"/>
                <a:gridCol w="662060"/>
                <a:gridCol w="758165"/>
              </a:tblGrid>
              <a:tr h="318321">
                <a:tc>
                  <a:txBody>
                    <a:bodyPr/>
                    <a:lstStyle/>
                    <a:p>
                      <a:pPr algn="ctr">
                        <a:lnSpc>
                          <a:spcPct val="115000"/>
                        </a:lnSpc>
                        <a:spcAft>
                          <a:spcPts val="0"/>
                        </a:spcAft>
                      </a:pPr>
                      <a:r>
                        <a:rPr lang="fr-FR" sz="1600" b="1" i="1" dirty="0">
                          <a:solidFill>
                            <a:schemeClr val="bg1"/>
                          </a:solidFill>
                          <a:effectLst/>
                          <a:latin typeface="Cambria"/>
                          <a:ea typeface="Times New Roman"/>
                          <a:cs typeface="Arial"/>
                        </a:rPr>
                        <a:t>F</a:t>
                      </a:r>
                      <a:endParaRPr lang="fr-FR" sz="1600" dirty="0">
                        <a:solidFill>
                          <a:schemeClr val="bg1"/>
                        </a:solidFill>
                        <a:effectLst/>
                        <a:latin typeface="Calibri"/>
                        <a:ea typeface="Calibri"/>
                        <a:cs typeface="Times New Roman"/>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lnSpc>
                          <a:spcPct val="115000"/>
                        </a:lnSpc>
                        <a:spcAft>
                          <a:spcPts val="0"/>
                        </a:spcAft>
                      </a:pPr>
                      <a:r>
                        <a:rPr lang="fr-FR" sz="1600" b="1" i="1" dirty="0">
                          <a:solidFill>
                            <a:schemeClr val="bg1"/>
                          </a:solidFill>
                          <a:effectLst/>
                          <a:latin typeface="Cambria"/>
                          <a:ea typeface="Times New Roman"/>
                          <a:cs typeface="Arial"/>
                        </a:rPr>
                        <a:t>M</a:t>
                      </a:r>
                      <a:endParaRPr lang="fr-FR" sz="1600" dirty="0">
                        <a:solidFill>
                          <a:schemeClr val="bg1"/>
                        </a:solidFill>
                        <a:effectLst/>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lnSpc>
                          <a:spcPct val="115000"/>
                        </a:lnSpc>
                        <a:spcAft>
                          <a:spcPts val="0"/>
                        </a:spcAft>
                      </a:pPr>
                      <a:r>
                        <a:rPr lang="fr-FR" sz="1600" b="1" i="1" dirty="0">
                          <a:solidFill>
                            <a:schemeClr val="bg1"/>
                          </a:solidFill>
                          <a:effectLst/>
                          <a:latin typeface="Cambria"/>
                          <a:ea typeface="Times New Roman"/>
                          <a:cs typeface="Arial"/>
                        </a:rPr>
                        <a:t>A</a:t>
                      </a:r>
                      <a:endParaRPr lang="fr-FR" sz="1600" dirty="0">
                        <a:solidFill>
                          <a:schemeClr val="bg1"/>
                        </a:solidFill>
                        <a:effectLst/>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lnSpc>
                          <a:spcPct val="115000"/>
                        </a:lnSpc>
                        <a:spcAft>
                          <a:spcPts val="0"/>
                        </a:spcAft>
                      </a:pPr>
                      <a:r>
                        <a:rPr lang="fr-FR" sz="1600" b="1" i="1" dirty="0">
                          <a:solidFill>
                            <a:schemeClr val="bg1"/>
                          </a:solidFill>
                          <a:effectLst/>
                          <a:latin typeface="Cambria"/>
                          <a:ea typeface="Times New Roman"/>
                          <a:cs typeface="Arial"/>
                        </a:rPr>
                        <a:t>M</a:t>
                      </a:r>
                      <a:endParaRPr lang="fr-FR" sz="1600" dirty="0">
                        <a:solidFill>
                          <a:schemeClr val="bg1"/>
                        </a:solidFill>
                        <a:effectLst/>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lnSpc>
                          <a:spcPct val="115000"/>
                        </a:lnSpc>
                        <a:spcAft>
                          <a:spcPts val="0"/>
                        </a:spcAft>
                      </a:pPr>
                      <a:r>
                        <a:rPr lang="fr-FR" sz="1600" b="1" i="1" dirty="0" err="1">
                          <a:solidFill>
                            <a:schemeClr val="bg1"/>
                          </a:solidFill>
                          <a:effectLst/>
                          <a:latin typeface="Cambria"/>
                          <a:ea typeface="Times New Roman"/>
                          <a:cs typeface="Arial"/>
                        </a:rPr>
                        <a:t>Jn</a:t>
                      </a:r>
                      <a:endParaRPr lang="fr-FR" sz="1600" dirty="0">
                        <a:solidFill>
                          <a:schemeClr val="bg1"/>
                        </a:solidFill>
                        <a:effectLst/>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lnSpc>
                          <a:spcPct val="115000"/>
                        </a:lnSpc>
                        <a:spcAft>
                          <a:spcPts val="0"/>
                        </a:spcAft>
                      </a:pPr>
                      <a:r>
                        <a:rPr lang="fr-FR" sz="1600" b="1" i="1" dirty="0" err="1">
                          <a:solidFill>
                            <a:schemeClr val="bg1"/>
                          </a:solidFill>
                          <a:effectLst/>
                          <a:latin typeface="Cambria"/>
                          <a:ea typeface="Times New Roman"/>
                          <a:cs typeface="Arial"/>
                        </a:rPr>
                        <a:t>Jn</a:t>
                      </a:r>
                      <a:endParaRPr lang="fr-FR" sz="1600" dirty="0">
                        <a:solidFill>
                          <a:schemeClr val="bg1"/>
                        </a:solidFill>
                        <a:effectLst/>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lnSpc>
                          <a:spcPct val="115000"/>
                        </a:lnSpc>
                        <a:spcAft>
                          <a:spcPts val="0"/>
                        </a:spcAft>
                      </a:pPr>
                      <a:r>
                        <a:rPr lang="fr-FR" sz="1600" b="1" i="1" dirty="0" err="1">
                          <a:solidFill>
                            <a:schemeClr val="bg1"/>
                          </a:solidFill>
                          <a:effectLst/>
                          <a:latin typeface="Cambria"/>
                          <a:ea typeface="Times New Roman"/>
                          <a:cs typeface="Arial"/>
                        </a:rPr>
                        <a:t>Jt</a:t>
                      </a:r>
                      <a:endParaRPr lang="fr-FR" sz="1600" dirty="0">
                        <a:solidFill>
                          <a:schemeClr val="bg1"/>
                        </a:solidFill>
                        <a:effectLst/>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lnSpc>
                          <a:spcPct val="115000"/>
                        </a:lnSpc>
                        <a:spcAft>
                          <a:spcPts val="0"/>
                        </a:spcAft>
                      </a:pPr>
                      <a:r>
                        <a:rPr lang="fr-FR" sz="1600" b="1" i="1" dirty="0">
                          <a:solidFill>
                            <a:schemeClr val="bg1"/>
                          </a:solidFill>
                          <a:effectLst/>
                          <a:latin typeface="Cambria"/>
                          <a:ea typeface="Times New Roman"/>
                          <a:cs typeface="Arial"/>
                        </a:rPr>
                        <a:t>A</a:t>
                      </a:r>
                      <a:endParaRPr lang="fr-FR" sz="1600" dirty="0">
                        <a:solidFill>
                          <a:schemeClr val="bg1"/>
                        </a:solidFill>
                        <a:effectLst/>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lnSpc>
                          <a:spcPct val="115000"/>
                        </a:lnSpc>
                        <a:spcAft>
                          <a:spcPts val="0"/>
                        </a:spcAft>
                      </a:pPr>
                      <a:r>
                        <a:rPr lang="fr-FR" sz="1600" b="1" i="1" dirty="0">
                          <a:solidFill>
                            <a:schemeClr val="bg1"/>
                          </a:solidFill>
                          <a:effectLst/>
                          <a:latin typeface="Cambria"/>
                          <a:ea typeface="Times New Roman"/>
                          <a:cs typeface="Arial"/>
                        </a:rPr>
                        <a:t>S</a:t>
                      </a:r>
                      <a:endParaRPr lang="fr-FR" sz="1600" dirty="0">
                        <a:solidFill>
                          <a:schemeClr val="bg1"/>
                        </a:solidFill>
                        <a:effectLst/>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lnSpc>
                          <a:spcPct val="115000"/>
                        </a:lnSpc>
                        <a:spcAft>
                          <a:spcPts val="0"/>
                        </a:spcAft>
                      </a:pPr>
                      <a:r>
                        <a:rPr lang="fr-FR" sz="1600" b="1" i="1" dirty="0">
                          <a:solidFill>
                            <a:schemeClr val="bg1"/>
                          </a:solidFill>
                          <a:effectLst/>
                          <a:latin typeface="Cambria"/>
                          <a:ea typeface="Times New Roman"/>
                          <a:cs typeface="Arial"/>
                        </a:rPr>
                        <a:t>O</a:t>
                      </a:r>
                      <a:endParaRPr lang="fr-FR" sz="1600" dirty="0">
                        <a:solidFill>
                          <a:schemeClr val="bg1"/>
                        </a:solidFill>
                        <a:effectLst/>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lnSpc>
                          <a:spcPct val="115000"/>
                        </a:lnSpc>
                        <a:spcAft>
                          <a:spcPts val="0"/>
                        </a:spcAft>
                      </a:pPr>
                      <a:r>
                        <a:rPr lang="fr-FR" sz="1600" b="1" i="1" dirty="0">
                          <a:solidFill>
                            <a:schemeClr val="bg1"/>
                          </a:solidFill>
                          <a:effectLst/>
                          <a:latin typeface="Cambria"/>
                          <a:ea typeface="Times New Roman"/>
                          <a:cs typeface="Arial"/>
                        </a:rPr>
                        <a:t>N</a:t>
                      </a:r>
                      <a:endParaRPr lang="fr-FR" sz="1600" dirty="0">
                        <a:solidFill>
                          <a:schemeClr val="bg1"/>
                        </a:solidFill>
                        <a:effectLst/>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lnSpc>
                          <a:spcPct val="115000"/>
                        </a:lnSpc>
                        <a:spcAft>
                          <a:spcPts val="0"/>
                        </a:spcAft>
                      </a:pPr>
                      <a:r>
                        <a:rPr lang="fr-FR" sz="1600" b="1" i="1" dirty="0">
                          <a:solidFill>
                            <a:schemeClr val="bg1"/>
                          </a:solidFill>
                          <a:effectLst/>
                          <a:latin typeface="Cambria"/>
                          <a:ea typeface="Times New Roman"/>
                          <a:cs typeface="Arial"/>
                        </a:rPr>
                        <a:t>D</a:t>
                      </a:r>
                      <a:endParaRPr lang="fr-FR" sz="1600" dirty="0">
                        <a:solidFill>
                          <a:schemeClr val="bg1"/>
                        </a:solidFill>
                        <a:effectLst/>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spTree>
    <p:extLst>
      <p:ext uri="{BB962C8B-B14F-4D97-AF65-F5344CB8AC3E}">
        <p14:creationId xmlns:p14="http://schemas.microsoft.com/office/powerpoint/2010/main" val="3813898333"/>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416444425"/>
              </p:ext>
            </p:extLst>
          </p:nvPr>
        </p:nvGraphicFramePr>
        <p:xfrm>
          <a:off x="395536" y="0"/>
          <a:ext cx="5715000" cy="1097280"/>
        </p:xfrm>
        <a:graphic>
          <a:graphicData uri="http://schemas.openxmlformats.org/drawingml/2006/table">
            <a:tbl>
              <a:tblPr/>
              <a:tblGrid>
                <a:gridCol w="5715000"/>
              </a:tblGrid>
              <a:tr h="0">
                <a:tc>
                  <a:txBody>
                    <a:bodyPr/>
                    <a:lstStyle/>
                    <a:p>
                      <a:pPr algn="l" fontAlgn="ctr"/>
                      <a:r>
                        <a:rPr lang="fr-FR" dirty="0">
                          <a:solidFill>
                            <a:srgbClr val="FF0000"/>
                          </a:solidFill>
                          <a:effectLst/>
                        </a:rPr>
                        <a:t/>
                      </a:r>
                      <a:br>
                        <a:rPr lang="fr-FR" dirty="0">
                          <a:solidFill>
                            <a:srgbClr val="FF0000"/>
                          </a:solidFill>
                          <a:effectLst/>
                        </a:rPr>
                      </a:br>
                      <a:r>
                        <a:rPr lang="fr-FR" b="1" i="1" dirty="0" err="1">
                          <a:solidFill>
                            <a:srgbClr val="FF0000"/>
                          </a:solidFill>
                          <a:effectLst/>
                          <a:latin typeface="Cambria" panose="02040503050406030204" pitchFamily="18" charset="0"/>
                          <a:ea typeface="Cambria" panose="02040503050406030204" pitchFamily="18" charset="0"/>
                        </a:rPr>
                        <a:t>Epipactis</a:t>
                      </a:r>
                      <a:r>
                        <a:rPr lang="fr-FR" b="1" i="1" dirty="0">
                          <a:solidFill>
                            <a:srgbClr val="FF0000"/>
                          </a:solidFill>
                          <a:effectLst/>
                          <a:latin typeface="Cambria" panose="02040503050406030204" pitchFamily="18" charset="0"/>
                          <a:ea typeface="Cambria" panose="02040503050406030204" pitchFamily="18" charset="0"/>
                        </a:rPr>
                        <a:t> </a:t>
                      </a:r>
                      <a:r>
                        <a:rPr lang="fr-FR" b="1" i="1" dirty="0" err="1">
                          <a:solidFill>
                            <a:srgbClr val="FF0000"/>
                          </a:solidFill>
                          <a:effectLst/>
                          <a:latin typeface="Cambria" panose="02040503050406030204" pitchFamily="18" charset="0"/>
                          <a:ea typeface="Cambria" panose="02040503050406030204" pitchFamily="18" charset="0"/>
                        </a:rPr>
                        <a:t>muelleri</a:t>
                      </a:r>
                      <a:r>
                        <a:rPr lang="fr-FR" i="1" dirty="0">
                          <a:effectLst/>
                          <a:latin typeface="Cambria" panose="02040503050406030204" pitchFamily="18" charset="0"/>
                          <a:ea typeface="Cambria" panose="02040503050406030204" pitchFamily="18" charset="0"/>
                        </a:rPr>
                        <a:t>   </a:t>
                      </a:r>
                      <a:r>
                        <a:rPr lang="fr-FR" sz="1600" i="1" dirty="0">
                          <a:solidFill>
                            <a:srgbClr val="FF0000"/>
                          </a:solidFill>
                          <a:effectLst/>
                          <a:latin typeface="Cambria" panose="02040503050406030204" pitchFamily="18" charset="0"/>
                          <a:ea typeface="Cambria" panose="02040503050406030204" pitchFamily="18" charset="0"/>
                        </a:rPr>
                        <a:t>GODFERY 1921</a:t>
                      </a:r>
                      <a:r>
                        <a:rPr lang="fr-FR" sz="1600" i="1" dirty="0">
                          <a:effectLst/>
                          <a:latin typeface="Cambria" panose="02040503050406030204" pitchFamily="18" charset="0"/>
                          <a:ea typeface="Cambria" panose="02040503050406030204" pitchFamily="18" charset="0"/>
                        </a:rPr>
                        <a:t/>
                      </a:r>
                      <a:br>
                        <a:rPr lang="fr-FR" sz="1600" i="1" dirty="0">
                          <a:effectLst/>
                          <a:latin typeface="Cambria" panose="02040503050406030204" pitchFamily="18" charset="0"/>
                          <a:ea typeface="Cambria" panose="02040503050406030204" pitchFamily="18" charset="0"/>
                        </a:rPr>
                      </a:br>
                      <a:r>
                        <a:rPr lang="fr-FR" i="1" dirty="0">
                          <a:effectLst/>
                          <a:latin typeface="Cambria" panose="02040503050406030204" pitchFamily="18" charset="0"/>
                          <a:ea typeface="Cambria" panose="02040503050406030204" pitchFamily="18" charset="0"/>
                        </a:rPr>
                        <a:t> </a:t>
                      </a:r>
                      <a:endParaRPr lang="fr-FR" i="1" dirty="0" smtClean="0">
                        <a:effectLst/>
                        <a:latin typeface="Cambria" panose="02040503050406030204" pitchFamily="18" charset="0"/>
                        <a:ea typeface="Cambria" panose="02040503050406030204" pitchFamily="18" charset="0"/>
                      </a:endParaRPr>
                    </a:p>
                    <a:p>
                      <a:pPr algn="l" fontAlgn="ctr"/>
                      <a:r>
                        <a:rPr lang="fr-FR" sz="1800" i="0" dirty="0" err="1" smtClean="0">
                          <a:effectLst/>
                          <a:latin typeface="Cambria" panose="02040503050406030204" pitchFamily="18" charset="0"/>
                          <a:ea typeface="Cambria" panose="02040503050406030204" pitchFamily="18" charset="0"/>
                        </a:rPr>
                        <a:t>Epipactis</a:t>
                      </a:r>
                      <a:r>
                        <a:rPr lang="fr-FR" sz="1800" i="0" dirty="0" smtClean="0">
                          <a:effectLst/>
                          <a:latin typeface="Cambria" panose="02040503050406030204" pitchFamily="18" charset="0"/>
                          <a:ea typeface="Cambria" panose="02040503050406030204" pitchFamily="18" charset="0"/>
                        </a:rPr>
                        <a:t> </a:t>
                      </a:r>
                      <a:r>
                        <a:rPr lang="fr-FR" sz="1800" i="0" dirty="0">
                          <a:effectLst/>
                          <a:latin typeface="Cambria" panose="02040503050406030204" pitchFamily="18" charset="0"/>
                          <a:ea typeface="Cambria" panose="02040503050406030204" pitchFamily="18" charset="0"/>
                        </a:rPr>
                        <a:t>de Mueller</a:t>
                      </a:r>
                    </a:p>
                  </a:txBody>
                  <a:tcPr marL="0" marR="0" marT="0" marB="0" anchor="ctr">
                    <a:lnL>
                      <a:noFill/>
                    </a:lnL>
                    <a:lnR>
                      <a:noFill/>
                    </a:lnR>
                    <a:lnT>
                      <a:noFill/>
                    </a:lnT>
                    <a:lnB>
                      <a:noFill/>
                    </a:lnB>
                    <a:solidFill>
                      <a:schemeClr val="bg1"/>
                    </a:solidFill>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264105520"/>
              </p:ext>
            </p:extLst>
          </p:nvPr>
        </p:nvGraphicFramePr>
        <p:xfrm>
          <a:off x="323528" y="1268760"/>
          <a:ext cx="8496948" cy="360040"/>
        </p:xfrm>
        <a:graphic>
          <a:graphicData uri="http://schemas.openxmlformats.org/drawingml/2006/table">
            <a:tbl>
              <a:tblPr/>
              <a:tblGrid>
                <a:gridCol w="703889"/>
                <a:gridCol w="703889"/>
                <a:gridCol w="703889"/>
                <a:gridCol w="703889"/>
                <a:gridCol w="703889"/>
                <a:gridCol w="326806"/>
                <a:gridCol w="402223"/>
                <a:gridCol w="326806"/>
                <a:gridCol w="402223"/>
                <a:gridCol w="703889"/>
                <a:gridCol w="703889"/>
                <a:gridCol w="703889"/>
                <a:gridCol w="703889"/>
                <a:gridCol w="703889"/>
              </a:tblGrid>
              <a:tr h="360040">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452243496"/>
              </p:ext>
            </p:extLst>
          </p:nvPr>
        </p:nvGraphicFramePr>
        <p:xfrm>
          <a:off x="323527" y="1819558"/>
          <a:ext cx="8496944" cy="3390900"/>
        </p:xfrm>
        <a:graphic>
          <a:graphicData uri="http://schemas.openxmlformats.org/drawingml/2006/table">
            <a:tbl>
              <a:tblPr firstRow="1" bandRow="1">
                <a:tableStyleId>{5C22544A-7EE6-4342-B048-85BDC9FD1C3A}</a:tableStyleId>
              </a:tblPr>
              <a:tblGrid>
                <a:gridCol w="2808312"/>
                <a:gridCol w="5688632"/>
              </a:tblGrid>
              <a:tr h="370840">
                <a:tc>
                  <a:txBody>
                    <a:bodyPr/>
                    <a:lstStyle/>
                    <a:p>
                      <a:endParaRPr lang="fr-FR" dirty="0"/>
                    </a:p>
                  </a:txBody>
                  <a:tcPr>
                    <a:solidFill>
                      <a:schemeClr val="bg1"/>
                    </a:solidFill>
                  </a:tcPr>
                </a:tc>
                <a:tc>
                  <a:txBody>
                    <a:bodyPr/>
                    <a:lstStyle/>
                    <a:p>
                      <a:pPr algn="l" fontAlgn="t"/>
                      <a:r>
                        <a:rPr lang="fr-FR" sz="1600" b="0" dirty="0">
                          <a:solidFill>
                            <a:srgbClr val="400000"/>
                          </a:solidFill>
                          <a:effectLst/>
                          <a:latin typeface="Cambria" panose="02040503050406030204" pitchFamily="18" charset="0"/>
                          <a:ea typeface="Cambria" panose="02040503050406030204" pitchFamily="18" charset="0"/>
                        </a:rPr>
                        <a:t>Très proche de l’</a:t>
                      </a:r>
                      <a:r>
                        <a:rPr lang="fr-FR" sz="1600" b="0" i="1" dirty="0" err="1">
                          <a:solidFill>
                            <a:srgbClr val="400000"/>
                          </a:solidFill>
                          <a:effectLst/>
                          <a:latin typeface="Cambria" panose="02040503050406030204" pitchFamily="18" charset="0"/>
                          <a:ea typeface="Cambria" panose="02040503050406030204" pitchFamily="18" charset="0"/>
                        </a:rPr>
                        <a:t>Helleborine</a:t>
                      </a:r>
                      <a:r>
                        <a:rPr lang="fr-FR" sz="1600" b="0" dirty="0">
                          <a:solidFill>
                            <a:srgbClr val="400000"/>
                          </a:solidFill>
                          <a:effectLst/>
                          <a:latin typeface="Cambria" panose="02040503050406030204" pitchFamily="18" charset="0"/>
                          <a:ea typeface="Cambria" panose="02040503050406030204" pitchFamily="18" charset="0"/>
                        </a:rPr>
                        <a:t>, l’</a:t>
                      </a:r>
                      <a:r>
                        <a:rPr lang="fr-FR" sz="1600" b="0" i="1" dirty="0" err="1">
                          <a:solidFill>
                            <a:srgbClr val="400000"/>
                          </a:solidFill>
                          <a:effectLst/>
                          <a:latin typeface="Cambria" panose="02040503050406030204" pitchFamily="18" charset="0"/>
                          <a:ea typeface="Cambria" panose="02040503050406030204" pitchFamily="18" charset="0"/>
                        </a:rPr>
                        <a:t>Epipactis</a:t>
                      </a:r>
                      <a:r>
                        <a:rPr lang="fr-FR" sz="1600" b="0" i="1" dirty="0">
                          <a:solidFill>
                            <a:srgbClr val="400000"/>
                          </a:solidFill>
                          <a:effectLst/>
                          <a:latin typeface="Cambria" panose="02040503050406030204" pitchFamily="18" charset="0"/>
                          <a:ea typeface="Cambria" panose="02040503050406030204" pitchFamily="18" charset="0"/>
                        </a:rPr>
                        <a:t> </a:t>
                      </a:r>
                      <a:r>
                        <a:rPr lang="fr-FR" sz="1600" b="0" i="1" dirty="0" err="1">
                          <a:solidFill>
                            <a:srgbClr val="400000"/>
                          </a:solidFill>
                          <a:effectLst/>
                          <a:latin typeface="Cambria" panose="02040503050406030204" pitchFamily="18" charset="0"/>
                          <a:ea typeface="Cambria" panose="02040503050406030204" pitchFamily="18" charset="0"/>
                        </a:rPr>
                        <a:t>muelleri</a:t>
                      </a:r>
                      <a:r>
                        <a:rPr lang="fr-FR" sz="1600" b="0" i="1" dirty="0">
                          <a:solidFill>
                            <a:srgbClr val="400000"/>
                          </a:solidFill>
                          <a:effectLst/>
                          <a:latin typeface="Cambria" panose="02040503050406030204" pitchFamily="18" charset="0"/>
                          <a:ea typeface="Cambria" panose="02040503050406030204" pitchFamily="18" charset="0"/>
                        </a:rPr>
                        <a:t> </a:t>
                      </a:r>
                      <a:r>
                        <a:rPr lang="fr-FR" sz="1600" b="0" dirty="0">
                          <a:solidFill>
                            <a:srgbClr val="400000"/>
                          </a:solidFill>
                          <a:effectLst/>
                          <a:latin typeface="Cambria" panose="02040503050406030204" pitchFamily="18" charset="0"/>
                          <a:ea typeface="Cambria" panose="02040503050406030204" pitchFamily="18" charset="0"/>
                        </a:rPr>
                        <a:t>s’en distingue à première vue par son port plus grêle et ses feuilles plus étroites, lancéolées et acuminées avec des bords ondulés.</a:t>
                      </a:r>
                      <a:r>
                        <a:rPr lang="fr-FR" sz="1600" b="0" dirty="0">
                          <a:effectLst/>
                          <a:latin typeface="Cambria" panose="02040503050406030204" pitchFamily="18" charset="0"/>
                          <a:ea typeface="Cambria" panose="02040503050406030204" pitchFamily="18" charset="0"/>
                        </a:rPr>
                        <a:t/>
                      </a:r>
                      <a:br>
                        <a:rPr lang="fr-FR" sz="1600" b="0" dirty="0">
                          <a:effectLst/>
                          <a:latin typeface="Cambria" panose="02040503050406030204" pitchFamily="18" charset="0"/>
                          <a:ea typeface="Cambria" panose="02040503050406030204" pitchFamily="18" charset="0"/>
                        </a:rPr>
                      </a:br>
                      <a:r>
                        <a:rPr lang="fr-FR" sz="1600" b="0" dirty="0">
                          <a:solidFill>
                            <a:srgbClr val="400000"/>
                          </a:solidFill>
                          <a:effectLst/>
                          <a:latin typeface="Cambria" panose="02040503050406030204" pitchFamily="18" charset="0"/>
                          <a:ea typeface="Cambria" panose="02040503050406030204" pitchFamily="18" charset="0"/>
                        </a:rPr>
                        <a:t>La hampe florale pubescente porte quelques fleurs de teinte jaune-verdâtre, blanchâtres à l’intérieur, généralement plus petites que celles de l’</a:t>
                      </a:r>
                      <a:r>
                        <a:rPr lang="fr-FR" sz="1600" b="0" i="1" dirty="0" err="1">
                          <a:solidFill>
                            <a:srgbClr val="400000"/>
                          </a:solidFill>
                          <a:effectLst/>
                          <a:latin typeface="Cambria" panose="02040503050406030204" pitchFamily="18" charset="0"/>
                          <a:ea typeface="Cambria" panose="02040503050406030204" pitchFamily="18" charset="0"/>
                        </a:rPr>
                        <a:t>Helleborine</a:t>
                      </a:r>
                      <a:r>
                        <a:rPr lang="fr-FR" sz="1600" b="0" i="1" dirty="0">
                          <a:solidFill>
                            <a:srgbClr val="400000"/>
                          </a:solidFill>
                          <a:effectLst/>
                          <a:latin typeface="Cambria" panose="02040503050406030204" pitchFamily="18" charset="0"/>
                          <a:ea typeface="Cambria" panose="02040503050406030204" pitchFamily="18" charset="0"/>
                        </a:rPr>
                        <a:t>.</a:t>
                      </a:r>
                      <a:r>
                        <a:rPr lang="fr-FR" sz="1600" b="0" dirty="0">
                          <a:effectLst/>
                          <a:latin typeface="Cambria" panose="02040503050406030204" pitchFamily="18" charset="0"/>
                          <a:ea typeface="Cambria" panose="02040503050406030204" pitchFamily="18" charset="0"/>
                        </a:rPr>
                        <a:t/>
                      </a:r>
                      <a:br>
                        <a:rPr lang="fr-FR" sz="1600" b="0" dirty="0">
                          <a:effectLst/>
                          <a:latin typeface="Cambria" panose="02040503050406030204" pitchFamily="18" charset="0"/>
                          <a:ea typeface="Cambria" panose="02040503050406030204" pitchFamily="18" charset="0"/>
                        </a:rPr>
                      </a:br>
                      <a:r>
                        <a:rPr lang="fr-FR" sz="1600" b="0" dirty="0">
                          <a:effectLst/>
                          <a:latin typeface="Cambria" panose="02040503050406030204" pitchFamily="18" charset="0"/>
                          <a:ea typeface="Cambria" panose="02040503050406030204" pitchFamily="18" charset="0"/>
                        </a:rPr>
                        <a:t/>
                      </a:r>
                      <a:br>
                        <a:rPr lang="fr-FR" sz="1600" b="0" dirty="0">
                          <a:effectLst/>
                          <a:latin typeface="Cambria" panose="02040503050406030204" pitchFamily="18" charset="0"/>
                          <a:ea typeface="Cambria" panose="02040503050406030204" pitchFamily="18" charset="0"/>
                        </a:rPr>
                      </a:br>
                      <a:r>
                        <a:rPr lang="fr-FR" sz="1600" b="0" dirty="0">
                          <a:solidFill>
                            <a:srgbClr val="400000"/>
                          </a:solidFill>
                          <a:effectLst/>
                          <a:latin typeface="Cambria" panose="02040503050406030204" pitchFamily="18" charset="0"/>
                          <a:ea typeface="Cambria" panose="02040503050406030204" pitchFamily="18" charset="0"/>
                        </a:rPr>
                        <a:t>L’intérieur de l’</a:t>
                      </a:r>
                      <a:r>
                        <a:rPr lang="fr-FR" sz="1600" b="0" dirty="0" err="1">
                          <a:solidFill>
                            <a:srgbClr val="400000"/>
                          </a:solidFill>
                          <a:effectLst/>
                          <a:latin typeface="Cambria" panose="02040503050406030204" pitchFamily="18" charset="0"/>
                          <a:ea typeface="Cambria" panose="02040503050406030204" pitchFamily="18" charset="0"/>
                        </a:rPr>
                        <a:t>hypochile</a:t>
                      </a:r>
                      <a:r>
                        <a:rPr lang="fr-FR" sz="1600" b="0" dirty="0">
                          <a:solidFill>
                            <a:srgbClr val="400000"/>
                          </a:solidFill>
                          <a:effectLst/>
                          <a:latin typeface="Cambria" panose="02040503050406030204" pitchFamily="18" charset="0"/>
                          <a:ea typeface="Cambria" panose="02040503050406030204" pitchFamily="18" charset="0"/>
                        </a:rPr>
                        <a:t> cupulaire et nectarifère est rouge luisant ; l’</a:t>
                      </a:r>
                      <a:r>
                        <a:rPr lang="fr-FR" sz="1600" b="0" dirty="0" err="1">
                          <a:solidFill>
                            <a:srgbClr val="400000"/>
                          </a:solidFill>
                          <a:effectLst/>
                          <a:latin typeface="Cambria" panose="02040503050406030204" pitchFamily="18" charset="0"/>
                          <a:ea typeface="Cambria" panose="02040503050406030204" pitchFamily="18" charset="0"/>
                        </a:rPr>
                        <a:t>épichile</a:t>
                      </a:r>
                      <a:r>
                        <a:rPr lang="fr-FR" sz="1600" b="0" dirty="0">
                          <a:solidFill>
                            <a:srgbClr val="400000"/>
                          </a:solidFill>
                          <a:effectLst/>
                          <a:latin typeface="Cambria" panose="02040503050406030204" pitchFamily="18" charset="0"/>
                          <a:ea typeface="Cambria" panose="02040503050406030204" pitchFamily="18" charset="0"/>
                        </a:rPr>
                        <a:t> est court et étalé.</a:t>
                      </a:r>
                      <a:r>
                        <a:rPr lang="fr-FR" sz="1600" b="0" dirty="0">
                          <a:effectLst/>
                          <a:latin typeface="Cambria" panose="02040503050406030204" pitchFamily="18" charset="0"/>
                          <a:ea typeface="Cambria" panose="02040503050406030204" pitchFamily="18" charset="0"/>
                        </a:rPr>
                        <a:t/>
                      </a:r>
                      <a:br>
                        <a:rPr lang="fr-FR" sz="1600" b="0" dirty="0">
                          <a:effectLst/>
                          <a:latin typeface="Cambria" panose="02040503050406030204" pitchFamily="18" charset="0"/>
                          <a:ea typeface="Cambria" panose="02040503050406030204" pitchFamily="18" charset="0"/>
                        </a:rPr>
                      </a:br>
                      <a:r>
                        <a:rPr lang="fr-FR" sz="1600" b="0" dirty="0">
                          <a:effectLst/>
                          <a:latin typeface="Cambria" panose="02040503050406030204" pitchFamily="18" charset="0"/>
                          <a:ea typeface="Cambria" panose="02040503050406030204" pitchFamily="18" charset="0"/>
                        </a:rPr>
                        <a:t/>
                      </a:r>
                      <a:br>
                        <a:rPr lang="fr-FR" sz="1600" b="0" dirty="0">
                          <a:effectLst/>
                          <a:latin typeface="Cambria" panose="02040503050406030204" pitchFamily="18" charset="0"/>
                          <a:ea typeface="Cambria" panose="02040503050406030204" pitchFamily="18" charset="0"/>
                        </a:rPr>
                      </a:br>
                      <a:r>
                        <a:rPr lang="fr-FR" sz="1600" b="0" dirty="0">
                          <a:solidFill>
                            <a:srgbClr val="400000"/>
                          </a:solidFill>
                          <a:effectLst/>
                          <a:latin typeface="Cambria" panose="02040503050406030204" pitchFamily="18" charset="0"/>
                          <a:ea typeface="Cambria" panose="02040503050406030204" pitchFamily="18" charset="0"/>
                        </a:rPr>
                        <a:t>De floraison plus précoce que l’</a:t>
                      </a:r>
                      <a:r>
                        <a:rPr lang="fr-FR" sz="1600" b="0" i="1" dirty="0" err="1">
                          <a:solidFill>
                            <a:srgbClr val="400000"/>
                          </a:solidFill>
                          <a:effectLst/>
                          <a:latin typeface="Cambria" panose="02040503050406030204" pitchFamily="18" charset="0"/>
                          <a:ea typeface="Cambria" panose="02040503050406030204" pitchFamily="18" charset="0"/>
                        </a:rPr>
                        <a:t>Epipactis</a:t>
                      </a:r>
                      <a:r>
                        <a:rPr lang="fr-FR" sz="1600" b="0" i="1" dirty="0">
                          <a:solidFill>
                            <a:srgbClr val="400000"/>
                          </a:solidFill>
                          <a:effectLst/>
                          <a:latin typeface="Cambria" panose="02040503050406030204" pitchFamily="18" charset="0"/>
                          <a:ea typeface="Cambria" panose="02040503050406030204" pitchFamily="18" charset="0"/>
                        </a:rPr>
                        <a:t> </a:t>
                      </a:r>
                      <a:r>
                        <a:rPr lang="fr-FR" sz="1600" b="0" i="1" dirty="0" err="1">
                          <a:solidFill>
                            <a:srgbClr val="400000"/>
                          </a:solidFill>
                          <a:effectLst/>
                          <a:latin typeface="Cambria" panose="02040503050406030204" pitchFamily="18" charset="0"/>
                          <a:ea typeface="Cambria" panose="02040503050406030204" pitchFamily="18" charset="0"/>
                        </a:rPr>
                        <a:t>helleborine</a:t>
                      </a:r>
                      <a:r>
                        <a:rPr lang="fr-FR" sz="1600" b="0" dirty="0">
                          <a:solidFill>
                            <a:srgbClr val="400000"/>
                          </a:solidFill>
                          <a:effectLst/>
                          <a:latin typeface="Cambria" panose="02040503050406030204" pitchFamily="18" charset="0"/>
                          <a:ea typeface="Cambria" panose="02040503050406030204" pitchFamily="18" charset="0"/>
                        </a:rPr>
                        <a:t> il peut être rencontré dans les bois clairs plutôt thermophiles</a:t>
                      </a:r>
                      <a:r>
                        <a:rPr lang="fr-FR" dirty="0">
                          <a:effectLst/>
                        </a:rPr>
                        <a:t/>
                      </a:r>
                      <a:br>
                        <a:rPr lang="fr-FR" dirty="0">
                          <a:effectLst/>
                        </a:rPr>
                      </a:br>
                      <a:endParaRPr lang="fr-FR" dirty="0">
                        <a:effectLst/>
                      </a:endParaRPr>
                    </a:p>
                  </a:txBody>
                  <a:tcPr marL="95250" marR="95250" marT="95250" marB="95250">
                    <a:solidFill>
                      <a:schemeClr val="bg1"/>
                    </a:solidFill>
                  </a:tcPr>
                </a:tc>
              </a:tr>
            </a:tbl>
          </a:graphicData>
        </a:graphic>
      </p:graphicFrame>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844823"/>
            <a:ext cx="2664297" cy="3701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au 4"/>
          <p:cNvGraphicFramePr>
            <a:graphicFrameLocks noGrp="1"/>
          </p:cNvGraphicFramePr>
          <p:nvPr>
            <p:extLst>
              <p:ext uri="{D42A27DB-BD31-4B8C-83A1-F6EECF244321}">
                <p14:modId xmlns:p14="http://schemas.microsoft.com/office/powerpoint/2010/main" val="623216710"/>
              </p:ext>
            </p:extLst>
          </p:nvPr>
        </p:nvGraphicFramePr>
        <p:xfrm>
          <a:off x="323528" y="5669280"/>
          <a:ext cx="8229600" cy="1066800"/>
        </p:xfrm>
        <a:graphic>
          <a:graphicData uri="http://schemas.openxmlformats.org/drawingml/2006/table">
            <a:tbl>
              <a:tblPr/>
              <a:tblGrid>
                <a:gridCol w="8229600"/>
              </a:tblGrid>
              <a:tr h="0">
                <a:tc>
                  <a:txBody>
                    <a:bodyPr/>
                    <a:lstStyle/>
                    <a:p>
                      <a:pPr algn="l" fontAlgn="t"/>
                      <a:r>
                        <a:rPr lang="fr-FR" sz="1600" dirty="0">
                          <a:effectLst/>
                          <a:latin typeface="Cambria" panose="02040503050406030204" pitchFamily="18" charset="0"/>
                          <a:ea typeface="Cambria" panose="02040503050406030204" pitchFamily="18" charset="0"/>
                        </a:rPr>
                        <a:t>Le pédicelle et l’ovaire pyriforme sont vert-jaunâtre et peu pubescents. Malgré un </a:t>
                      </a:r>
                      <a:r>
                        <a:rPr lang="fr-FR" sz="1600" dirty="0" err="1">
                          <a:effectLst/>
                          <a:latin typeface="Cambria" panose="02040503050406030204" pitchFamily="18" charset="0"/>
                          <a:ea typeface="Cambria" panose="02040503050406030204" pitchFamily="18" charset="0"/>
                        </a:rPr>
                        <a:t>hypochile</a:t>
                      </a:r>
                      <a:r>
                        <a:rPr lang="fr-FR" sz="1600" dirty="0">
                          <a:effectLst/>
                          <a:latin typeface="Cambria" panose="02040503050406030204" pitchFamily="18" charset="0"/>
                          <a:ea typeface="Cambria" panose="02040503050406030204" pitchFamily="18" charset="0"/>
                        </a:rPr>
                        <a:t> nectarifère caractéristique des </a:t>
                      </a:r>
                      <a:r>
                        <a:rPr lang="fr-FR" sz="1600" dirty="0" err="1">
                          <a:effectLst/>
                          <a:latin typeface="Cambria" panose="02040503050406030204" pitchFamily="18" charset="0"/>
                          <a:ea typeface="Cambria" panose="02040503050406030204" pitchFamily="18" charset="0"/>
                        </a:rPr>
                        <a:t>Epipactis</a:t>
                      </a:r>
                      <a:r>
                        <a:rPr lang="fr-FR" sz="1600" dirty="0">
                          <a:effectLst/>
                          <a:latin typeface="Cambria" panose="02040503050406030204" pitchFamily="18" charset="0"/>
                          <a:ea typeface="Cambria" panose="02040503050406030204" pitchFamily="18" charset="0"/>
                        </a:rPr>
                        <a:t> allogames, l’absence de </a:t>
                      </a:r>
                      <a:r>
                        <a:rPr lang="fr-FR" sz="1600" dirty="0" err="1">
                          <a:effectLst/>
                          <a:latin typeface="Cambria" panose="02040503050406030204" pitchFamily="18" charset="0"/>
                          <a:ea typeface="Cambria" panose="02040503050406030204" pitchFamily="18" charset="0"/>
                        </a:rPr>
                        <a:t>rostellum</a:t>
                      </a:r>
                      <a:r>
                        <a:rPr lang="fr-FR" sz="1600" dirty="0">
                          <a:effectLst/>
                          <a:latin typeface="Cambria" panose="02040503050406030204" pitchFamily="18" charset="0"/>
                          <a:ea typeface="Cambria" panose="02040503050406030204" pitchFamily="18" charset="0"/>
                        </a:rPr>
                        <a:t> favorise l’autogamie de la plante.</a:t>
                      </a:r>
                      <a:br>
                        <a:rPr lang="fr-FR" sz="1600" dirty="0">
                          <a:effectLst/>
                          <a:latin typeface="Cambria" panose="02040503050406030204" pitchFamily="18" charset="0"/>
                          <a:ea typeface="Cambria" panose="02040503050406030204" pitchFamily="18" charset="0"/>
                        </a:rPr>
                      </a:br>
                      <a:endParaRPr lang="fr-FR" sz="1600" dirty="0">
                        <a:effectLst/>
                        <a:latin typeface="Cambria" panose="02040503050406030204" pitchFamily="18" charset="0"/>
                        <a:ea typeface="Cambria" panose="02040503050406030204" pitchFamily="18" charset="0"/>
                      </a:endParaRPr>
                    </a:p>
                  </a:txBody>
                  <a:tcPr>
                    <a:lnL>
                      <a:noFill/>
                    </a:lnL>
                    <a:lnR>
                      <a:noFill/>
                    </a:lnR>
                    <a:lnT>
                      <a:noFill/>
                    </a:lnT>
                    <a:lnB>
                      <a:noFill/>
                    </a:lnB>
                    <a:noFill/>
                  </a:tcPr>
                </a:tc>
              </a:tr>
            </a:tbl>
          </a:graphicData>
        </a:graphic>
      </p:graphicFrame>
    </p:spTree>
    <p:extLst>
      <p:ext uri="{BB962C8B-B14F-4D97-AF65-F5344CB8AC3E}">
        <p14:creationId xmlns:p14="http://schemas.microsoft.com/office/powerpoint/2010/main" val="2804583913"/>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10558" y="188640"/>
            <a:ext cx="4309065" cy="92333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Epipactis</a:t>
            </a: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palustris</a:t>
            </a:r>
            <a:r>
              <a:rPr kumimoji="0" lang="fr-FR" altLang="fr-FR" b="1"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1"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(LINNE) CRANTZ 1769</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Helleborine</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palustris</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(LINNE) CRANTZ 1769</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Epipactis</a:t>
            </a: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des marais</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3804309811"/>
              </p:ext>
            </p:extLst>
          </p:nvPr>
        </p:nvGraphicFramePr>
        <p:xfrm>
          <a:off x="310558" y="1164397"/>
          <a:ext cx="8415920" cy="432048"/>
        </p:xfrm>
        <a:graphic>
          <a:graphicData uri="http://schemas.openxmlformats.org/drawingml/2006/table">
            <a:tbl>
              <a:tblPr/>
              <a:tblGrid>
                <a:gridCol w="699317"/>
                <a:gridCol w="699317"/>
                <a:gridCol w="699317"/>
                <a:gridCol w="699317"/>
                <a:gridCol w="699317"/>
                <a:gridCol w="699317"/>
                <a:gridCol w="313488"/>
                <a:gridCol w="409945"/>
                <a:gridCol w="699317"/>
                <a:gridCol w="699317"/>
                <a:gridCol w="699317"/>
                <a:gridCol w="699317"/>
                <a:gridCol w="699317"/>
              </a:tblGrid>
              <a:tr h="432048">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999060833"/>
              </p:ext>
            </p:extLst>
          </p:nvPr>
        </p:nvGraphicFramePr>
        <p:xfrm>
          <a:off x="315494" y="1687594"/>
          <a:ext cx="8424936" cy="4333694"/>
        </p:xfrm>
        <a:graphic>
          <a:graphicData uri="http://schemas.openxmlformats.org/drawingml/2006/table">
            <a:tbl>
              <a:tblPr firstRow="1" bandRow="1">
                <a:tableStyleId>{5C22544A-7EE6-4342-B048-85BDC9FD1C3A}</a:tableStyleId>
              </a:tblPr>
              <a:tblGrid>
                <a:gridCol w="2384298"/>
                <a:gridCol w="6040638"/>
              </a:tblGrid>
              <a:tr h="4333694">
                <a:tc>
                  <a:txBody>
                    <a:bodyPr/>
                    <a:lstStyle/>
                    <a:p>
                      <a:endParaRPr lang="fr-FR" dirty="0"/>
                    </a:p>
                  </a:txBody>
                  <a:tcPr>
                    <a:solidFill>
                      <a:schemeClr val="bg1"/>
                    </a:solidFill>
                  </a:tcPr>
                </a:tc>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Alors que les zones humides détrempées commencent à s’assécher avec l’été qui arrive, les tiges violacées et pubescentes de l’</a:t>
                      </a:r>
                      <a:r>
                        <a:rPr lang="fr-FR" sz="1600" b="0" i="1" dirty="0" err="1" smtClean="0">
                          <a:solidFill>
                            <a:srgbClr val="400000"/>
                          </a:solidFill>
                          <a:effectLst/>
                          <a:latin typeface="Cambria" panose="02040503050406030204" pitchFamily="18" charset="0"/>
                          <a:ea typeface="Cambria" panose="02040503050406030204" pitchFamily="18" charset="0"/>
                        </a:rPr>
                        <a:t>Epipactis</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palustris</a:t>
                      </a:r>
                      <a:r>
                        <a:rPr lang="fr-FR" sz="1600" b="0" i="0" dirty="0" smtClean="0">
                          <a:solidFill>
                            <a:srgbClr val="400000"/>
                          </a:solidFill>
                          <a:effectLst/>
                          <a:latin typeface="Cambria" panose="02040503050406030204" pitchFamily="18" charset="0"/>
                          <a:ea typeface="Cambria" panose="02040503050406030204" pitchFamily="18" charset="0"/>
                        </a:rPr>
                        <a:t> émergent avec quelques feuilles caulinaires </a:t>
                      </a:r>
                      <a:r>
                        <a:rPr lang="fr-FR" sz="1600" b="0" i="0" dirty="0" err="1" smtClean="0">
                          <a:solidFill>
                            <a:srgbClr val="400000"/>
                          </a:solidFill>
                          <a:effectLst/>
                          <a:latin typeface="Cambria" panose="02040503050406030204" pitchFamily="18" charset="0"/>
                          <a:ea typeface="Cambria" panose="02040503050406030204" pitchFamily="18" charset="0"/>
                        </a:rPr>
                        <a:t>embrassantes</a:t>
                      </a:r>
                      <a:r>
                        <a:rPr lang="fr-FR" sz="1600" b="0" i="0" dirty="0" smtClean="0">
                          <a:solidFill>
                            <a:srgbClr val="400000"/>
                          </a:solidFill>
                          <a:effectLst/>
                          <a:latin typeface="Cambria" panose="02040503050406030204" pitchFamily="18" charset="0"/>
                          <a:ea typeface="Cambria" panose="02040503050406030204" pitchFamily="18" charset="0"/>
                        </a:rPr>
                        <a:t>.</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L’inflorescence lâche, accompagnée de longues bractées violacées, est formée de quelques fleurs pendantes qui sont sans nul doute les plus belles du genre. Les pièces du périanthe, gris verdâtre veinées de pourpre laissent apparaître un labelle assez long et finement coloré ; l’</a:t>
                      </a:r>
                      <a:r>
                        <a:rPr lang="fr-FR" sz="1600" b="0" i="0" dirty="0" err="1" smtClean="0">
                          <a:solidFill>
                            <a:srgbClr val="400000"/>
                          </a:solidFill>
                          <a:effectLst/>
                          <a:latin typeface="Cambria" panose="02040503050406030204" pitchFamily="18" charset="0"/>
                          <a:ea typeface="Cambria" panose="02040503050406030204" pitchFamily="18" charset="0"/>
                        </a:rPr>
                        <a:t>hypochile</a:t>
                      </a:r>
                      <a:r>
                        <a:rPr lang="fr-FR" sz="1600" b="0" i="0" dirty="0" smtClean="0">
                          <a:solidFill>
                            <a:srgbClr val="400000"/>
                          </a:solidFill>
                          <a:effectLst/>
                          <a:latin typeface="Cambria" panose="02040503050406030204" pitchFamily="18" charset="0"/>
                          <a:ea typeface="Cambria" panose="02040503050406030204" pitchFamily="18" charset="0"/>
                        </a:rPr>
                        <a:t> blanc strié de pourpre est flanqué de deux lobes latéraux dressés, avec à sa base deux crêtes jaunâtres nectarifères. L’</a:t>
                      </a:r>
                      <a:r>
                        <a:rPr lang="fr-FR" sz="1600" b="0" i="0" dirty="0" err="1" smtClean="0">
                          <a:solidFill>
                            <a:srgbClr val="400000"/>
                          </a:solidFill>
                          <a:effectLst/>
                          <a:latin typeface="Cambria" panose="02040503050406030204" pitchFamily="18" charset="0"/>
                          <a:ea typeface="Cambria" panose="02040503050406030204" pitchFamily="18" charset="0"/>
                        </a:rPr>
                        <a:t>épichile</a:t>
                      </a:r>
                      <a:r>
                        <a:rPr lang="fr-FR" sz="1600" b="0" i="0" dirty="0" smtClean="0">
                          <a:solidFill>
                            <a:srgbClr val="400000"/>
                          </a:solidFill>
                          <a:effectLst/>
                          <a:latin typeface="Cambria" panose="02040503050406030204" pitchFamily="18" charset="0"/>
                          <a:ea typeface="Cambria" panose="02040503050406030204" pitchFamily="18" charset="0"/>
                        </a:rPr>
                        <a:t>, aux bords crénelés, est nettement articulé par rapport à la partie </a:t>
                      </a:r>
                      <a:r>
                        <a:rPr lang="fr-FR" sz="1600" b="0" i="0" dirty="0" err="1" smtClean="0">
                          <a:solidFill>
                            <a:srgbClr val="400000"/>
                          </a:solidFill>
                          <a:effectLst/>
                          <a:latin typeface="Cambria" panose="02040503050406030204" pitchFamily="18" charset="0"/>
                          <a:ea typeface="Cambria" panose="02040503050406030204" pitchFamily="18" charset="0"/>
                        </a:rPr>
                        <a:t>antéririeure</a:t>
                      </a:r>
                      <a:r>
                        <a:rPr lang="fr-FR" sz="1600" b="0" i="0" dirty="0" smtClean="0">
                          <a:solidFill>
                            <a:srgbClr val="400000"/>
                          </a:solidFill>
                          <a:effectLst/>
                          <a:latin typeface="Cambria" panose="02040503050406030204" pitchFamily="18" charset="0"/>
                          <a:ea typeface="Cambria" panose="02040503050406030204" pitchFamily="18" charset="0"/>
                        </a:rPr>
                        <a:t> du labelle.</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 Cet </a:t>
                      </a:r>
                      <a:r>
                        <a:rPr lang="fr-FR" sz="1600" b="0" i="1" dirty="0" err="1" smtClean="0">
                          <a:solidFill>
                            <a:srgbClr val="400000"/>
                          </a:solidFill>
                          <a:effectLst/>
                          <a:latin typeface="Cambria" panose="02040503050406030204" pitchFamily="18" charset="0"/>
                          <a:ea typeface="Cambria" panose="02040503050406030204" pitchFamily="18" charset="0"/>
                        </a:rPr>
                        <a:t>Epipactis</a:t>
                      </a:r>
                      <a:r>
                        <a:rPr lang="fr-FR" sz="1600" b="0" i="0" dirty="0" smtClean="0">
                          <a:solidFill>
                            <a:srgbClr val="400000"/>
                          </a:solidFill>
                          <a:effectLst/>
                          <a:latin typeface="Cambria" panose="02040503050406030204" pitchFamily="18" charset="0"/>
                          <a:ea typeface="Cambria" panose="02040503050406030204" pitchFamily="18" charset="0"/>
                        </a:rPr>
                        <a:t>, plutôt localisé en pleine lumière, se rencontre souvent en grandes colonies dans les dépressions humides des marais et les zones de suintement sur substrats alcalins, ce qui en fait une plante en sursis.</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58" y="1772816"/>
            <a:ext cx="236054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9512" y="5500146"/>
            <a:ext cx="8964487" cy="1077218"/>
          </a:xfrm>
          <a:prstGeom prst="rect">
            <a:avLst/>
          </a:prstGeom>
        </p:spPr>
        <p:txBody>
          <a:bodyPr wrap="square">
            <a:spAutoFit/>
          </a:bodyPr>
          <a:lstStyle/>
          <a:p>
            <a:r>
              <a:rPr lang="fr-FR" sz="1600" dirty="0">
                <a:solidFill>
                  <a:srgbClr val="000000"/>
                </a:solidFill>
                <a:latin typeface="Cambria" panose="02040503050406030204" pitchFamily="18" charset="0"/>
                <a:ea typeface="Cambria" panose="02040503050406030204" pitchFamily="18" charset="0"/>
              </a:rPr>
              <a:t>C’est le seul </a:t>
            </a:r>
            <a:r>
              <a:rPr lang="fr-FR" sz="1600" dirty="0" err="1">
                <a:solidFill>
                  <a:srgbClr val="000000"/>
                </a:solidFill>
                <a:latin typeface="Cambria" panose="02040503050406030204" pitchFamily="18" charset="0"/>
                <a:ea typeface="Cambria" panose="02040503050406030204" pitchFamily="18" charset="0"/>
              </a:rPr>
              <a:t>Epipactis</a:t>
            </a:r>
            <a:r>
              <a:rPr lang="fr-FR" sz="1600" dirty="0">
                <a:solidFill>
                  <a:srgbClr val="000000"/>
                </a:solidFill>
                <a:latin typeface="Cambria" panose="02040503050406030204" pitchFamily="18" charset="0"/>
                <a:ea typeface="Cambria" panose="02040503050406030204" pitchFamily="18" charset="0"/>
              </a:rPr>
              <a:t> dont l’</a:t>
            </a:r>
            <a:r>
              <a:rPr lang="fr-FR" sz="1600" dirty="0" err="1">
                <a:solidFill>
                  <a:srgbClr val="000000"/>
                </a:solidFill>
                <a:latin typeface="Cambria" panose="02040503050406030204" pitchFamily="18" charset="0"/>
                <a:ea typeface="Cambria" panose="02040503050406030204" pitchFamily="18" charset="0"/>
              </a:rPr>
              <a:t>hypochile</a:t>
            </a:r>
            <a:r>
              <a:rPr lang="fr-FR" sz="1600" dirty="0">
                <a:solidFill>
                  <a:srgbClr val="000000"/>
                </a:solidFill>
                <a:latin typeface="Cambria" panose="02040503050406030204" pitchFamily="18" charset="0"/>
                <a:ea typeface="Cambria" panose="02040503050406030204" pitchFamily="18" charset="0"/>
              </a:rPr>
              <a:t> n’est pas cupulaire. Le pédicelle très allongé et l’ovaire fusiforme sont pubescents et d’un vert teinté de violet. L’insecte visiteur ne peut se poser sur le labelle sans que l’</a:t>
            </a:r>
            <a:r>
              <a:rPr lang="fr-FR" sz="1600" dirty="0" err="1">
                <a:solidFill>
                  <a:srgbClr val="000000"/>
                </a:solidFill>
                <a:latin typeface="Cambria" panose="02040503050406030204" pitchFamily="18" charset="0"/>
                <a:ea typeface="Cambria" panose="02040503050406030204" pitchFamily="18" charset="0"/>
              </a:rPr>
              <a:t>épichile</a:t>
            </a:r>
            <a:r>
              <a:rPr lang="fr-FR" sz="1600" dirty="0">
                <a:solidFill>
                  <a:srgbClr val="000000"/>
                </a:solidFill>
                <a:latin typeface="Cambria" panose="02040503050406030204" pitchFamily="18" charset="0"/>
                <a:ea typeface="Cambria" panose="02040503050406030204" pitchFamily="18" charset="0"/>
              </a:rPr>
              <a:t>, articulé par rapport à l’</a:t>
            </a:r>
            <a:r>
              <a:rPr lang="fr-FR" sz="1600" dirty="0" err="1">
                <a:solidFill>
                  <a:srgbClr val="000000"/>
                </a:solidFill>
                <a:latin typeface="Cambria" panose="02040503050406030204" pitchFamily="18" charset="0"/>
                <a:ea typeface="Cambria" panose="02040503050406030204" pitchFamily="18" charset="0"/>
              </a:rPr>
              <a:t>hypochile</a:t>
            </a:r>
            <a:r>
              <a:rPr lang="fr-FR" sz="1600" dirty="0">
                <a:solidFill>
                  <a:srgbClr val="000000"/>
                </a:solidFill>
                <a:latin typeface="Cambria" panose="02040503050406030204" pitchFamily="18" charset="0"/>
                <a:ea typeface="Cambria" panose="02040503050406030204" pitchFamily="18" charset="0"/>
              </a:rPr>
              <a:t> ne se dérobe. L’insecte doit rester en vol stationnaire, augmentant ainsi la probabilité d’allogamie par un contact frontal avec les pollinies.</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7956434"/>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4303" y="188640"/>
            <a:ext cx="4464684" cy="938719"/>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900" b="1" i="1" u="none" strike="noStrike" cap="none" normalizeH="0" baseline="0" dirty="0" err="1" smtClean="0">
                <a:ln>
                  <a:noFill/>
                </a:ln>
                <a:solidFill>
                  <a:srgbClr val="FF0000"/>
                </a:solidFill>
                <a:effectLst/>
                <a:latin typeface="Arial" pitchFamily="34" charset="0"/>
                <a:cs typeface="Arial" pitchFamily="34" charset="0"/>
              </a:rPr>
              <a:t>Epipactis</a:t>
            </a:r>
            <a:r>
              <a:rPr kumimoji="0" lang="fr-FR" altLang="fr-FR" sz="1900" b="1" i="1" u="none" strike="noStrike" cap="none" normalizeH="0" baseline="0" dirty="0" smtClean="0">
                <a:ln>
                  <a:noFill/>
                </a:ln>
                <a:solidFill>
                  <a:srgbClr val="FF0000"/>
                </a:solidFill>
                <a:effectLst/>
                <a:latin typeface="Arial" pitchFamily="34" charset="0"/>
                <a:cs typeface="Arial" pitchFamily="34" charset="0"/>
              </a:rPr>
              <a:t> </a:t>
            </a:r>
            <a:r>
              <a:rPr kumimoji="0" lang="fr-FR" altLang="fr-FR" sz="1900" b="1" i="1" u="none" strike="noStrike" cap="none" normalizeH="0" baseline="0" dirty="0" err="1" smtClean="0">
                <a:ln>
                  <a:noFill/>
                </a:ln>
                <a:solidFill>
                  <a:srgbClr val="FF0000"/>
                </a:solidFill>
                <a:effectLst/>
                <a:latin typeface="Arial" pitchFamily="34" charset="0"/>
                <a:cs typeface="Arial" pitchFamily="34" charset="0"/>
              </a:rPr>
              <a:t>phyllanthes</a:t>
            </a:r>
            <a:r>
              <a:rPr kumimoji="0" lang="fr-FR" altLang="fr-FR" sz="600" b="0" i="1" u="none" strike="noStrike" cap="none" normalizeH="0" baseline="0" dirty="0" smtClean="0">
                <a:ln>
                  <a:noFill/>
                </a:ln>
                <a:solidFill>
                  <a:srgbClr val="000000"/>
                </a:solidFill>
                <a:effectLst/>
                <a:latin typeface="Arial" pitchFamily="34" charset="0"/>
                <a:cs typeface="Arial" pitchFamily="34" charset="0"/>
              </a:rPr>
              <a:t> </a:t>
            </a:r>
            <a:r>
              <a:rPr kumimoji="0" lang="fr-FR" altLang="fr-FR" sz="1800" b="0" i="0" u="none" strike="noStrike" cap="none" normalizeH="0" baseline="0" dirty="0" smtClean="0">
                <a:ln>
                  <a:noFill/>
                </a:ln>
                <a:solidFill>
                  <a:srgbClr val="000000"/>
                </a:solidFill>
                <a:effectLst/>
                <a:latin typeface="Arial" pitchFamily="34" charset="0"/>
                <a:cs typeface="Arial" pitchFamily="34" charset="0"/>
              </a:rPr>
              <a:t>  </a:t>
            </a:r>
            <a:r>
              <a:rPr kumimoji="0" lang="fr-FR" altLang="fr-FR" sz="1600" b="0" i="0" u="none" strike="noStrike" cap="none" normalizeH="0" baseline="0" dirty="0" smtClean="0">
                <a:ln>
                  <a:noFill/>
                </a:ln>
                <a:solidFill>
                  <a:srgbClr val="FF0000"/>
                </a:solidFill>
                <a:effectLst/>
                <a:latin typeface="Arial" pitchFamily="34" charset="0"/>
                <a:cs typeface="Arial" pitchFamily="34" charset="0"/>
              </a:rPr>
              <a:t>G.E. SMITH 1852</a:t>
            </a:r>
            <a:r>
              <a:rPr kumimoji="0" lang="fr-FR" altLang="fr-FR" sz="1800" b="0" i="0" u="none" strike="noStrike" cap="none" normalizeH="0" baseline="0" dirty="0" smtClean="0">
                <a:ln>
                  <a:noFill/>
                </a:ln>
                <a:solidFill>
                  <a:schemeClr val="tx1"/>
                </a:solidFill>
                <a:effectLst/>
                <a:latin typeface="Arial" pitchFamily="34" charset="0"/>
                <a:cs typeface="Arial" pitchFamily="34" charset="0"/>
              </a:rPr>
              <a:t/>
            </a:r>
            <a:br>
              <a:rPr kumimoji="0" lang="fr-FR" altLang="fr-FR" sz="1800" b="0" i="0" u="none" strike="noStrike" cap="none" normalizeH="0" baseline="0" dirty="0" smtClean="0">
                <a:ln>
                  <a:noFill/>
                </a:ln>
                <a:solidFill>
                  <a:schemeClr val="tx1"/>
                </a:solidFill>
                <a:effectLst/>
                <a:latin typeface="Arial" pitchFamily="34" charset="0"/>
                <a:cs typeface="Arial" pitchFamily="34" charset="0"/>
              </a:rPr>
            </a:br>
            <a:r>
              <a:rPr kumimoji="0" lang="fr-FR" altLang="fr-FR" b="0" i="1" u="none" strike="noStrike" cap="none" normalizeH="0" baseline="0" dirty="0" err="1" smtClean="0">
                <a:ln>
                  <a:noFill/>
                </a:ln>
                <a:solidFill>
                  <a:srgbClr val="000000"/>
                </a:solidFill>
                <a:effectLst/>
                <a:latin typeface="Arial" pitchFamily="34" charset="0"/>
                <a:cs typeface="Arial" pitchFamily="34" charset="0"/>
              </a:rPr>
              <a:t>Epipactis</a:t>
            </a:r>
            <a:r>
              <a:rPr kumimoji="0" lang="fr-FR" altLang="fr-FR" b="0" i="1" u="none" strike="noStrike" cap="none" normalizeH="0" baseline="0" dirty="0" smtClean="0">
                <a:ln>
                  <a:noFill/>
                </a:ln>
                <a:solidFill>
                  <a:srgbClr val="000000"/>
                </a:solidFill>
                <a:effectLst/>
                <a:latin typeface="Arial" pitchFamily="34" charset="0"/>
                <a:cs typeface="Arial" pitchFamily="34" charset="0"/>
              </a:rPr>
              <a:t> pendula</a:t>
            </a:r>
            <a:r>
              <a:rPr kumimoji="0" lang="fr-FR" altLang="fr-FR" b="0" i="0" u="none" strike="noStrike" cap="none" normalizeH="0" baseline="0" dirty="0" smtClean="0">
                <a:ln>
                  <a:noFill/>
                </a:ln>
                <a:solidFill>
                  <a:srgbClr val="000000"/>
                </a:solidFill>
                <a:effectLst/>
                <a:latin typeface="Arial" pitchFamily="34" charset="0"/>
                <a:cs typeface="Arial" pitchFamily="34" charset="0"/>
              </a:rPr>
              <a:t>  </a:t>
            </a:r>
            <a:r>
              <a:rPr kumimoji="0" lang="fr-FR" altLang="fr-FR" sz="1600" b="0" i="0" u="none" strike="noStrike" cap="none" normalizeH="0" baseline="0" dirty="0" smtClean="0">
                <a:ln>
                  <a:noFill/>
                </a:ln>
                <a:solidFill>
                  <a:srgbClr val="000000"/>
                </a:solidFill>
                <a:effectLst/>
                <a:latin typeface="Arial" pitchFamily="34" charset="0"/>
                <a:cs typeface="Arial" pitchFamily="34" charset="0"/>
              </a:rPr>
              <a:t>C. THOMAS</a:t>
            </a:r>
            <a:r>
              <a:rPr kumimoji="0" lang="fr-FR" altLang="fr-FR" sz="1600" b="0" i="0" u="none" strike="noStrike" cap="none" normalizeH="0" baseline="0" dirty="0" smtClean="0">
                <a:ln>
                  <a:noFill/>
                </a:ln>
                <a:solidFill>
                  <a:schemeClr val="tx1"/>
                </a:solidFill>
                <a:effectLst/>
                <a:latin typeface="Arial" pitchFamily="34" charset="0"/>
                <a:cs typeface="Arial" pitchFamily="34" charset="0"/>
              </a:rPr>
              <a:t/>
            </a:r>
            <a:br>
              <a:rPr kumimoji="0" lang="fr-FR" altLang="fr-FR" sz="1600" b="0" i="0" u="none" strike="noStrike" cap="none" normalizeH="0" baseline="0" dirty="0" smtClean="0">
                <a:ln>
                  <a:noFill/>
                </a:ln>
                <a:solidFill>
                  <a:schemeClr val="tx1"/>
                </a:solidFill>
                <a:effectLst/>
                <a:latin typeface="Arial" pitchFamily="34" charset="0"/>
                <a:cs typeface="Arial" pitchFamily="34" charset="0"/>
              </a:rPr>
            </a:br>
            <a:r>
              <a:rPr kumimoji="0" lang="fr-FR" altLang="fr-FR" b="0" u="none" strike="noStrike" cap="none" normalizeH="0" baseline="0" dirty="0" err="1" smtClean="0">
                <a:ln>
                  <a:noFill/>
                </a:ln>
                <a:solidFill>
                  <a:srgbClr val="000000"/>
                </a:solidFill>
                <a:effectLst/>
                <a:latin typeface="Arial" pitchFamily="34" charset="0"/>
                <a:cs typeface="Arial" pitchFamily="34" charset="0"/>
              </a:rPr>
              <a:t>Epipactis</a:t>
            </a:r>
            <a:r>
              <a:rPr kumimoji="0" lang="fr-FR" altLang="fr-FR" b="0" u="none" strike="noStrike" cap="none" normalizeH="0" baseline="0" dirty="0" smtClean="0">
                <a:ln>
                  <a:noFill/>
                </a:ln>
                <a:solidFill>
                  <a:srgbClr val="000000"/>
                </a:solidFill>
                <a:effectLst/>
                <a:latin typeface="Arial" pitchFamily="34" charset="0"/>
                <a:cs typeface="Arial" pitchFamily="34" charset="0"/>
              </a:rPr>
              <a:t> à fleurs pendantes</a:t>
            </a:r>
            <a:r>
              <a:rPr kumimoji="0" lang="fr-FR" altLang="fr-FR" b="0" u="none" strike="noStrike" cap="none" normalizeH="0" baseline="0" dirty="0" smtClean="0">
                <a:ln>
                  <a:noFill/>
                </a:ln>
                <a:solidFill>
                  <a:schemeClr val="tx1"/>
                </a:solidFill>
                <a:effectLst/>
                <a:latin typeface="Arial" pitchFamily="34" charset="0"/>
                <a:cs typeface="Arial" pitchFamily="34"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3006091223"/>
              </p:ext>
            </p:extLst>
          </p:nvPr>
        </p:nvGraphicFramePr>
        <p:xfrm>
          <a:off x="204303" y="1247037"/>
          <a:ext cx="8760189" cy="432048"/>
        </p:xfrm>
        <a:graphic>
          <a:graphicData uri="http://schemas.openxmlformats.org/drawingml/2006/table">
            <a:tbl>
              <a:tblPr/>
              <a:tblGrid>
                <a:gridCol w="817773"/>
                <a:gridCol w="722038"/>
                <a:gridCol w="722038"/>
                <a:gridCol w="722038"/>
                <a:gridCol w="248978"/>
                <a:gridCol w="473059"/>
                <a:gridCol w="473059"/>
                <a:gridCol w="248978"/>
                <a:gridCol w="722038"/>
                <a:gridCol w="722038"/>
                <a:gridCol w="722038"/>
                <a:gridCol w="722038"/>
                <a:gridCol w="722038"/>
                <a:gridCol w="722038"/>
              </a:tblGrid>
              <a:tr h="432048">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4207801451"/>
              </p:ext>
            </p:extLst>
          </p:nvPr>
        </p:nvGraphicFramePr>
        <p:xfrm>
          <a:off x="204301" y="1988840"/>
          <a:ext cx="8688178" cy="3505200"/>
        </p:xfrm>
        <a:graphic>
          <a:graphicData uri="http://schemas.openxmlformats.org/drawingml/2006/table">
            <a:tbl>
              <a:tblPr firstRow="1" bandRow="1">
                <a:tableStyleId>{5C22544A-7EE6-4342-B048-85BDC9FD1C3A}</a:tableStyleId>
              </a:tblPr>
              <a:tblGrid>
                <a:gridCol w="3359587"/>
                <a:gridCol w="5328591"/>
              </a:tblGrid>
              <a:tr h="370840">
                <a:tc>
                  <a:txBody>
                    <a:bodyPr/>
                    <a:lstStyle/>
                    <a:p>
                      <a:endParaRPr lang="fr-FR" dirty="0"/>
                    </a:p>
                  </a:txBody>
                  <a:tcPr>
                    <a:solidFill>
                      <a:schemeClr val="bg1"/>
                    </a:solidFill>
                  </a:tcPr>
                </a:tc>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Chez l’</a:t>
                      </a:r>
                      <a:r>
                        <a:rPr lang="fr-FR" sz="1600" b="0" i="1" dirty="0" err="1" smtClean="0">
                          <a:solidFill>
                            <a:srgbClr val="400000"/>
                          </a:solidFill>
                          <a:effectLst/>
                          <a:latin typeface="Cambria" panose="02040503050406030204" pitchFamily="18" charset="0"/>
                          <a:ea typeface="Cambria" panose="02040503050406030204" pitchFamily="18" charset="0"/>
                        </a:rPr>
                        <a:t>Epipactis</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phyllanthes</a:t>
                      </a:r>
                      <a:r>
                        <a:rPr lang="fr-FR" sz="1600" b="0" i="0" dirty="0" smtClean="0">
                          <a:solidFill>
                            <a:srgbClr val="400000"/>
                          </a:solidFill>
                          <a:effectLst/>
                          <a:latin typeface="Cambria" panose="02040503050406030204" pitchFamily="18" charset="0"/>
                          <a:ea typeface="Cambria" panose="02040503050406030204" pitchFamily="18" charset="0"/>
                        </a:rPr>
                        <a:t>, l’ensemble de la plante est verdâtre. La tige est munie de deux ou trois feuilles caulinaires plus ou moins étalées.</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L’inflorescence presque unilatérale et parfois dense porte des fleurs pendantes souvent closes, parfois campanulées, rarement pleinement ouvertes. Pétales et sépales sont sensiblement égaux et rarement veinés de violet. Quant au labelle, il est peu différencié, à peine divisé en </a:t>
                      </a:r>
                      <a:r>
                        <a:rPr lang="fr-FR" sz="1600" b="0" i="0" dirty="0" err="1" smtClean="0">
                          <a:solidFill>
                            <a:srgbClr val="400000"/>
                          </a:solidFill>
                          <a:effectLst/>
                          <a:latin typeface="Cambria" panose="02040503050406030204" pitchFamily="18" charset="0"/>
                          <a:ea typeface="Cambria" panose="02040503050406030204" pitchFamily="18" charset="0"/>
                        </a:rPr>
                        <a:t>hypochile</a:t>
                      </a:r>
                      <a:r>
                        <a:rPr lang="fr-FR" sz="1600" b="0" i="0" dirty="0" smtClean="0">
                          <a:solidFill>
                            <a:srgbClr val="400000"/>
                          </a:solidFill>
                          <a:effectLst/>
                          <a:latin typeface="Cambria" panose="02040503050406030204" pitchFamily="18" charset="0"/>
                          <a:ea typeface="Cambria" panose="02040503050406030204" pitchFamily="18" charset="0"/>
                        </a:rPr>
                        <a:t> et </a:t>
                      </a:r>
                      <a:r>
                        <a:rPr lang="fr-FR" sz="1600" b="0" i="0" dirty="0" err="1" smtClean="0">
                          <a:solidFill>
                            <a:srgbClr val="400000"/>
                          </a:solidFill>
                          <a:effectLst/>
                          <a:latin typeface="Cambria" panose="02040503050406030204" pitchFamily="18" charset="0"/>
                          <a:ea typeface="Cambria" panose="02040503050406030204" pitchFamily="18" charset="0"/>
                        </a:rPr>
                        <a:t>épichile</a:t>
                      </a:r>
                      <a:r>
                        <a:rPr lang="fr-FR" sz="1600" b="0" i="0" dirty="0" smtClean="0">
                          <a:solidFill>
                            <a:srgbClr val="400000"/>
                          </a:solidFill>
                          <a:effectLst/>
                          <a:latin typeface="Cambria" panose="02040503050406030204" pitchFamily="18" charset="0"/>
                          <a:ea typeface="Cambria" panose="02040503050406030204" pitchFamily="18" charset="0"/>
                        </a:rPr>
                        <a:t>.</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En colonies ou en populations dispersées, cet </a:t>
                      </a:r>
                      <a:r>
                        <a:rPr lang="fr-FR" sz="1600" b="0" i="1" dirty="0" err="1" smtClean="0">
                          <a:solidFill>
                            <a:srgbClr val="400000"/>
                          </a:solidFill>
                          <a:effectLst/>
                          <a:latin typeface="Cambria" panose="02040503050406030204" pitchFamily="18" charset="0"/>
                          <a:ea typeface="Cambria" panose="02040503050406030204" pitchFamily="18" charset="0"/>
                        </a:rPr>
                        <a:t>Epipactis</a:t>
                      </a:r>
                      <a:r>
                        <a:rPr lang="fr-FR" sz="1600" b="0" i="0" dirty="0" smtClean="0">
                          <a:solidFill>
                            <a:srgbClr val="000000"/>
                          </a:solidFill>
                          <a:effectLst/>
                          <a:latin typeface="Cambria" panose="02040503050406030204" pitchFamily="18" charset="0"/>
                          <a:ea typeface="Cambria" panose="02040503050406030204" pitchFamily="18" charset="0"/>
                        </a:rPr>
                        <a:t> nettement atlantique préfère les sols sableux et dénudés des pinèdes côtières.</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60" y="1988840"/>
            <a:ext cx="3012445"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2760" y="5661248"/>
            <a:ext cx="8813736" cy="830997"/>
          </a:xfrm>
          <a:prstGeom prst="rect">
            <a:avLst/>
          </a:prstGeom>
        </p:spPr>
        <p:txBody>
          <a:bodyPr wrap="square">
            <a:spAutoFit/>
          </a:bodyPr>
          <a:lstStyle/>
          <a:p>
            <a:r>
              <a:rPr lang="fr-FR" sz="1600" dirty="0">
                <a:latin typeface="Cambria" panose="02040503050406030204" pitchFamily="18" charset="0"/>
                <a:ea typeface="Cambria" panose="02040503050406030204" pitchFamily="18" charset="0"/>
              </a:rPr>
              <a:t>Le pédicelle court et l’ovaire fusiforme sont vert jaunâtre et à peine pubescents. L’</a:t>
            </a:r>
            <a:r>
              <a:rPr lang="fr-FR" sz="1600" dirty="0" err="1">
                <a:latin typeface="Cambria" panose="02040503050406030204" pitchFamily="18" charset="0"/>
                <a:ea typeface="Cambria" panose="02040503050406030204" pitchFamily="18" charset="0"/>
              </a:rPr>
              <a:t>hypochile</a:t>
            </a:r>
            <a:r>
              <a:rPr lang="fr-FR" sz="1600" dirty="0">
                <a:latin typeface="Cambria" panose="02040503050406030204" pitchFamily="18" charset="0"/>
                <a:ea typeface="Cambria" panose="02040503050406030204" pitchFamily="18" charset="0"/>
              </a:rPr>
              <a:t> vert, peu nectarifère, et la fleur habituellement peu ouverte sont des caractères de l’autogamie régulière de l’espèce.</a:t>
            </a:r>
          </a:p>
        </p:txBody>
      </p:sp>
    </p:spTree>
    <p:extLst>
      <p:ext uri="{BB962C8B-B14F-4D97-AF65-F5344CB8AC3E}">
        <p14:creationId xmlns:p14="http://schemas.microsoft.com/office/powerpoint/2010/main" val="138738370"/>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355739"/>
            <a:ext cx="4327018" cy="92333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Goodyera</a:t>
            </a: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 repens</a:t>
            </a:r>
            <a:r>
              <a:rPr kumimoji="0" lang="fr-FR" altLang="fr-FR" b="1"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1"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1"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(LINNE) R.BROWN 1813</a:t>
            </a:r>
            <a:r>
              <a:rPr kumimoji="0" lang="fr-FR" altLang="fr-FR" b="1"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1"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Satyrium</a:t>
            </a:r>
            <a:r>
              <a:rPr kumimoji="0" lang="fr-FR" altLang="fr-FR"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repens</a:t>
            </a:r>
            <a:r>
              <a:rPr kumimoji="0" lang="fr-FR" altLang="fr-FR" b="1"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1"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LINNE 1753</a:t>
            </a:r>
            <a:r>
              <a:rPr kumimoji="0" lang="fr-FR" altLang="fr-FR" sz="1600" b="1"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1"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Goodyère</a:t>
            </a:r>
            <a:r>
              <a:rPr kumimoji="0" lang="fr-FR" altLang="fr-FR"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rampante</a:t>
            </a:r>
            <a:r>
              <a:rPr kumimoji="0" lang="fr-FR" altLang="fr-FR"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3514236776"/>
              </p:ext>
            </p:extLst>
          </p:nvPr>
        </p:nvGraphicFramePr>
        <p:xfrm>
          <a:off x="1524000" y="1397000"/>
          <a:ext cx="6096000" cy="370840"/>
        </p:xfrm>
        <a:graphic>
          <a:graphicData uri="http://schemas.openxmlformats.org/drawingml/2006/table">
            <a:tbl>
              <a:tblPr firstRow="1" bandRow="1">
                <a:tableStyleId>{5C22544A-7EE6-4342-B048-85BDC9FD1C3A}</a:tableStyleId>
              </a:tblPr>
              <a:tblGrid>
                <a:gridCol w="3048000"/>
                <a:gridCol w="3048000"/>
              </a:tblGrid>
              <a:tr h="370840">
                <a:tc>
                  <a:txBody>
                    <a:bodyPr/>
                    <a:lstStyle/>
                    <a:p>
                      <a:endParaRPr lang="fr-FR" dirty="0"/>
                    </a:p>
                  </a:txBody>
                  <a:tcPr>
                    <a:solidFill>
                      <a:schemeClr val="bg1"/>
                    </a:solidFill>
                  </a:tcPr>
                </a:tc>
                <a:tc>
                  <a:txBody>
                    <a:bodyPr/>
                    <a:lstStyle/>
                    <a:p>
                      <a:endParaRPr lang="fr-FR" dirty="0"/>
                    </a:p>
                  </a:txBody>
                  <a:tcPr>
                    <a:solidFill>
                      <a:schemeClr val="bg1"/>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1258284791"/>
              </p:ext>
            </p:extLst>
          </p:nvPr>
        </p:nvGraphicFramePr>
        <p:xfrm>
          <a:off x="395536" y="1397000"/>
          <a:ext cx="8424936" cy="370840"/>
        </p:xfrm>
        <a:graphic>
          <a:graphicData uri="http://schemas.openxmlformats.org/drawingml/2006/table">
            <a:tbl>
              <a:tblPr firstRow="1" bandRow="1">
                <a:tableStyleId>{5C22544A-7EE6-4342-B048-85BDC9FD1C3A}</a:tableStyleId>
              </a:tblPr>
              <a:tblGrid>
                <a:gridCol w="4212468"/>
                <a:gridCol w="4212468"/>
              </a:tblGrid>
              <a:tr h="370840">
                <a:tc>
                  <a:txBody>
                    <a:bodyPr/>
                    <a:lstStyle/>
                    <a:p>
                      <a:endParaRPr lang="fr-FR" dirty="0"/>
                    </a:p>
                  </a:txBody>
                  <a:tcPr>
                    <a:solidFill>
                      <a:schemeClr val="bg1"/>
                    </a:solidFill>
                  </a:tcPr>
                </a:tc>
                <a:tc>
                  <a:txBody>
                    <a:bodyPr/>
                    <a:lstStyle/>
                    <a:p>
                      <a:endParaRPr lang="fr-FR" dirty="0"/>
                    </a:p>
                  </a:txBody>
                  <a:tcPr>
                    <a:solidFill>
                      <a:schemeClr val="bg1"/>
                    </a:solidFill>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66803493"/>
              </p:ext>
            </p:extLst>
          </p:nvPr>
        </p:nvGraphicFramePr>
        <p:xfrm>
          <a:off x="287310" y="1351414"/>
          <a:ext cx="8605168" cy="421402"/>
        </p:xfrm>
        <a:graphic>
          <a:graphicData uri="http://schemas.openxmlformats.org/drawingml/2006/table">
            <a:tbl>
              <a:tblPr/>
              <a:tblGrid>
                <a:gridCol w="700983"/>
                <a:gridCol w="700983"/>
                <a:gridCol w="700983"/>
                <a:gridCol w="725154"/>
                <a:gridCol w="725154"/>
                <a:gridCol w="362578"/>
                <a:gridCol w="362578"/>
                <a:gridCol w="362578"/>
                <a:gridCol w="362578"/>
                <a:gridCol w="725154"/>
                <a:gridCol w="700983"/>
                <a:gridCol w="725154"/>
                <a:gridCol w="725154"/>
                <a:gridCol w="725154"/>
              </a:tblGrid>
              <a:tr h="421402">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J</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F</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M</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A</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M</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J</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J</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b="1" i="1" dirty="0" err="1" smtClean="0">
                          <a:solidFill>
                            <a:schemeClr val="bg1"/>
                          </a:solidFill>
                          <a:effectLst/>
                          <a:latin typeface="Cambria" panose="02040503050406030204" pitchFamily="18" charset="0"/>
                          <a:ea typeface="Cambria" panose="02040503050406030204" pitchFamily="18" charset="0"/>
                        </a:rPr>
                        <a:t>Jt</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b="1" i="1" dirty="0" err="1" smtClean="0">
                          <a:solidFill>
                            <a:schemeClr val="bg1"/>
                          </a:solidFill>
                          <a:effectLst/>
                          <a:latin typeface="Cambria" panose="02040503050406030204" pitchFamily="18" charset="0"/>
                          <a:ea typeface="Cambria" panose="02040503050406030204" pitchFamily="18" charset="0"/>
                        </a:rPr>
                        <a:t>Jt</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A</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S</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O</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N</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D</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sp>
        <p:nvSpPr>
          <p:cNvPr id="6" name="Rectangle 2"/>
          <p:cNvSpPr>
            <a:spLocks noChangeArrowheads="1"/>
          </p:cNvSpPr>
          <p:nvPr/>
        </p:nvSpPr>
        <p:spPr bwMode="auto">
          <a:xfrm>
            <a:off x="1714500" y="357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3216195866"/>
              </p:ext>
            </p:extLst>
          </p:nvPr>
        </p:nvGraphicFramePr>
        <p:xfrm>
          <a:off x="256456" y="2060848"/>
          <a:ext cx="8636024" cy="3749040"/>
        </p:xfrm>
        <a:graphic>
          <a:graphicData uri="http://schemas.openxmlformats.org/drawingml/2006/table">
            <a:tbl>
              <a:tblPr firstRow="1" bandRow="1">
                <a:tableStyleId>{5C22544A-7EE6-4342-B048-85BDC9FD1C3A}</a:tableStyleId>
              </a:tblPr>
              <a:tblGrid>
                <a:gridCol w="2947392"/>
                <a:gridCol w="5688632"/>
              </a:tblGrid>
              <a:tr h="370840">
                <a:tc>
                  <a:txBody>
                    <a:bodyPr/>
                    <a:lstStyle/>
                    <a:p>
                      <a:endParaRPr lang="fr-FR" dirty="0"/>
                    </a:p>
                  </a:txBody>
                  <a:tcPr>
                    <a:solidFill>
                      <a:schemeClr val="bg1"/>
                    </a:solidFill>
                  </a:tcPr>
                </a:tc>
                <a:tc>
                  <a:txBody>
                    <a:bodyPr/>
                    <a:lstStyle/>
                    <a:p>
                      <a:pPr algn="l" fontAlgn="t"/>
                      <a:r>
                        <a:rPr lang="fr-FR" sz="1600" b="0" dirty="0">
                          <a:solidFill>
                            <a:srgbClr val="400000"/>
                          </a:solidFill>
                          <a:effectLst/>
                          <a:latin typeface="Cambria" panose="02040503050406030204" pitchFamily="18" charset="0"/>
                          <a:ea typeface="Cambria" panose="02040503050406030204" pitchFamily="18" charset="0"/>
                        </a:rPr>
                        <a:t>La </a:t>
                      </a:r>
                      <a:r>
                        <a:rPr lang="fr-FR" sz="1600" b="0" i="1" dirty="0" err="1">
                          <a:solidFill>
                            <a:srgbClr val="400000"/>
                          </a:solidFill>
                          <a:effectLst/>
                          <a:latin typeface="Cambria" panose="02040503050406030204" pitchFamily="18" charset="0"/>
                          <a:ea typeface="Cambria" panose="02040503050406030204" pitchFamily="18" charset="0"/>
                        </a:rPr>
                        <a:t>Goodyère</a:t>
                      </a:r>
                      <a:r>
                        <a:rPr lang="fr-FR" sz="1600" b="0" dirty="0">
                          <a:solidFill>
                            <a:srgbClr val="400000"/>
                          </a:solidFill>
                          <a:effectLst/>
                          <a:latin typeface="Cambria" panose="02040503050406030204" pitchFamily="18" charset="0"/>
                          <a:ea typeface="Cambria" panose="02040503050406030204" pitchFamily="18" charset="0"/>
                        </a:rPr>
                        <a:t> n’est rampante que par ses stolons qui assurent la diffusion de l’espèce dans son milieu.</a:t>
                      </a:r>
                      <a:r>
                        <a:rPr lang="fr-FR" sz="1600" b="0" dirty="0">
                          <a:effectLst/>
                          <a:latin typeface="Cambria" panose="02040503050406030204" pitchFamily="18" charset="0"/>
                          <a:ea typeface="Cambria" panose="02040503050406030204" pitchFamily="18" charset="0"/>
                        </a:rPr>
                        <a:t/>
                      </a:r>
                      <a:br>
                        <a:rPr lang="fr-FR" sz="1600" b="0" dirty="0">
                          <a:effectLst/>
                          <a:latin typeface="Cambria" panose="02040503050406030204" pitchFamily="18" charset="0"/>
                          <a:ea typeface="Cambria" panose="02040503050406030204" pitchFamily="18" charset="0"/>
                        </a:rPr>
                      </a:br>
                      <a:r>
                        <a:rPr lang="fr-FR" sz="1600" b="0" dirty="0">
                          <a:solidFill>
                            <a:srgbClr val="400000"/>
                          </a:solidFill>
                          <a:effectLst/>
                          <a:latin typeface="Cambria" panose="02040503050406030204" pitchFamily="18" charset="0"/>
                          <a:ea typeface="Cambria" panose="02040503050406030204" pitchFamily="18" charset="0"/>
                        </a:rPr>
                        <a:t>La tige ne dépasse pas les 30 cm. L’inflorescence lâche est composée de petites fleurs blanches, odorantes, observables à la mi-juillet : elle est à peine spiralée et pubescente surtout vers le sommet. Quelques bractées ténues dépassent la longueur de l’ovaire. Ici, les sépales latéraux sont étalés, le labelle est court et la fleur est un peu plus ouverte que chez les </a:t>
                      </a:r>
                      <a:r>
                        <a:rPr lang="fr-FR" sz="1600" b="0" i="1" dirty="0" err="1">
                          <a:solidFill>
                            <a:srgbClr val="400000"/>
                          </a:solidFill>
                          <a:effectLst/>
                          <a:latin typeface="Cambria" panose="02040503050406030204" pitchFamily="18" charset="0"/>
                          <a:ea typeface="Cambria" panose="02040503050406030204" pitchFamily="18" charset="0"/>
                        </a:rPr>
                        <a:t>Spiranthes</a:t>
                      </a:r>
                      <a:r>
                        <a:rPr lang="fr-FR" sz="1600" b="0" i="1" dirty="0">
                          <a:solidFill>
                            <a:srgbClr val="400000"/>
                          </a:solidFill>
                          <a:effectLst/>
                          <a:latin typeface="Cambria" panose="02040503050406030204" pitchFamily="18" charset="0"/>
                          <a:ea typeface="Cambria" panose="02040503050406030204" pitchFamily="18" charset="0"/>
                        </a:rPr>
                        <a:t>.</a:t>
                      </a:r>
                      <a:r>
                        <a:rPr lang="fr-FR" sz="1600" b="0" dirty="0">
                          <a:effectLst/>
                          <a:latin typeface="Cambria" panose="02040503050406030204" pitchFamily="18" charset="0"/>
                          <a:ea typeface="Cambria" panose="02040503050406030204" pitchFamily="18" charset="0"/>
                        </a:rPr>
                        <a:t/>
                      </a:r>
                      <a:br>
                        <a:rPr lang="fr-FR" sz="1600" b="0" dirty="0">
                          <a:effectLst/>
                          <a:latin typeface="Cambria" panose="02040503050406030204" pitchFamily="18" charset="0"/>
                          <a:ea typeface="Cambria" panose="02040503050406030204" pitchFamily="18" charset="0"/>
                        </a:rPr>
                      </a:br>
                      <a:r>
                        <a:rPr lang="fr-FR" sz="1600" b="0" dirty="0">
                          <a:effectLst/>
                          <a:latin typeface="Cambria" panose="02040503050406030204" pitchFamily="18" charset="0"/>
                          <a:ea typeface="Cambria" panose="02040503050406030204" pitchFamily="18" charset="0"/>
                        </a:rPr>
                        <a:t/>
                      </a:r>
                      <a:br>
                        <a:rPr lang="fr-FR" sz="1600" b="0" dirty="0">
                          <a:effectLst/>
                          <a:latin typeface="Cambria" panose="02040503050406030204" pitchFamily="18" charset="0"/>
                          <a:ea typeface="Cambria" panose="02040503050406030204" pitchFamily="18" charset="0"/>
                        </a:rPr>
                      </a:br>
                      <a:r>
                        <a:rPr lang="fr-FR" sz="1600" b="0" dirty="0">
                          <a:solidFill>
                            <a:srgbClr val="400000"/>
                          </a:solidFill>
                          <a:effectLst/>
                          <a:latin typeface="Cambria" panose="02040503050406030204" pitchFamily="18" charset="0"/>
                          <a:ea typeface="Cambria" panose="02040503050406030204" pitchFamily="18" charset="0"/>
                        </a:rPr>
                        <a:t>Son habitat est de préférence le sous-bois de conifères, à </a:t>
                      </a:r>
                      <a:r>
                        <a:rPr lang="fr-FR" sz="1600" b="0" dirty="0" err="1">
                          <a:solidFill>
                            <a:srgbClr val="400000"/>
                          </a:solidFill>
                          <a:effectLst/>
                          <a:latin typeface="Cambria" panose="02040503050406030204" pitchFamily="18" charset="0"/>
                          <a:ea typeface="Cambria" panose="02040503050406030204" pitchFamily="18" charset="0"/>
                        </a:rPr>
                        <a:t>mi-ombre</a:t>
                      </a:r>
                      <a:r>
                        <a:rPr lang="fr-FR" sz="1600" b="0" dirty="0">
                          <a:solidFill>
                            <a:srgbClr val="400000"/>
                          </a:solidFill>
                          <a:effectLst/>
                          <a:latin typeface="Cambria" panose="02040503050406030204" pitchFamily="18" charset="0"/>
                          <a:ea typeface="Cambria" panose="02040503050406030204" pitchFamily="18" charset="0"/>
                        </a:rPr>
                        <a:t>, sur des substrats secs à humides. </a:t>
                      </a:r>
                      <a:r>
                        <a:rPr lang="fr-FR" sz="1600" b="0" dirty="0">
                          <a:effectLst/>
                          <a:latin typeface="Cambria" panose="02040503050406030204" pitchFamily="18" charset="0"/>
                          <a:ea typeface="Cambria" panose="02040503050406030204" pitchFamily="18" charset="0"/>
                        </a:rPr>
                        <a:t/>
                      </a:r>
                      <a:br>
                        <a:rPr lang="fr-FR" sz="1600" b="0" dirty="0">
                          <a:effectLst/>
                          <a:latin typeface="Cambria" panose="02040503050406030204" pitchFamily="18" charset="0"/>
                          <a:ea typeface="Cambria" panose="02040503050406030204" pitchFamily="18" charset="0"/>
                        </a:rPr>
                      </a:br>
                      <a:r>
                        <a:rPr lang="fr-FR" sz="1600" b="0" dirty="0">
                          <a:solidFill>
                            <a:srgbClr val="400000"/>
                          </a:solidFill>
                          <a:effectLst/>
                          <a:latin typeface="Cambria" panose="02040503050406030204" pitchFamily="18" charset="0"/>
                          <a:ea typeface="Cambria" panose="02040503050406030204" pitchFamily="18" charset="0"/>
                        </a:rPr>
                        <a:t>Du fait de l’enrésinement croissant des forêts ces dernières décennies, l’espèce serait en expansion. Dans notre région les stations sont encore peu nombreuses ou peut-être trop discrètes </a:t>
                      </a:r>
                      <a:r>
                        <a:rPr lang="fr-FR" sz="1600" b="0" dirty="0" smtClean="0">
                          <a:solidFill>
                            <a:srgbClr val="400000"/>
                          </a:solidFill>
                          <a:effectLst/>
                          <a:latin typeface="Cambria" panose="02040503050406030204" pitchFamily="18" charset="0"/>
                          <a:ea typeface="Cambria" panose="02040503050406030204" pitchFamily="18" charset="0"/>
                        </a:rPr>
                        <a:t>!</a:t>
                      </a:r>
                      <a:endParaRPr lang="fr-FR" sz="1600" b="0" dirty="0">
                        <a:effectLst/>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06" y="1988840"/>
            <a:ext cx="2793234" cy="3719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67849" y="5960520"/>
            <a:ext cx="8640960" cy="584775"/>
          </a:xfrm>
          <a:prstGeom prst="rect">
            <a:avLst/>
          </a:prstGeom>
        </p:spPr>
        <p:txBody>
          <a:bodyPr wrap="square">
            <a:spAutoFit/>
          </a:bodyPr>
          <a:lstStyle/>
          <a:p>
            <a:r>
              <a:rPr lang="fr-FR" sz="1600" dirty="0">
                <a:latin typeface="Cambria" panose="02040503050406030204" pitchFamily="18" charset="0"/>
                <a:ea typeface="Cambria" panose="02040503050406030204" pitchFamily="18" charset="0"/>
              </a:rPr>
              <a:t>Ici les feuilles sont basilaires, en rosette, </a:t>
            </a:r>
            <a:r>
              <a:rPr lang="fr-FR" sz="1600" dirty="0" err="1">
                <a:latin typeface="Cambria" panose="02040503050406030204" pitchFamily="18" charset="0"/>
                <a:ea typeface="Cambria" panose="02040503050406030204" pitchFamily="18" charset="0"/>
              </a:rPr>
              <a:t>ovoles</a:t>
            </a:r>
            <a:r>
              <a:rPr lang="fr-FR" sz="1600" dirty="0">
                <a:latin typeface="Cambria" panose="02040503050406030204" pitchFamily="18" charset="0"/>
                <a:ea typeface="Cambria" panose="02040503050406030204" pitchFamily="18" charset="0"/>
              </a:rPr>
              <a:t> et acuminées, de couleur vert-bleuâtre à jaunâtre. Elles sont surtout reconnaissables par leurs nervures blanches en réseau.</a:t>
            </a:r>
          </a:p>
        </p:txBody>
      </p:sp>
    </p:spTree>
    <p:extLst>
      <p:ext uri="{BB962C8B-B14F-4D97-AF65-F5344CB8AC3E}">
        <p14:creationId xmlns:p14="http://schemas.microsoft.com/office/powerpoint/2010/main" val="222580026"/>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188640"/>
            <a:ext cx="5303055" cy="969496"/>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900" b="1" i="1" u="none" strike="noStrike" cap="none" normalizeH="0" baseline="0" dirty="0" err="1" smtClean="0">
                <a:ln>
                  <a:noFill/>
                </a:ln>
                <a:solidFill>
                  <a:srgbClr val="FF0000"/>
                </a:solidFill>
                <a:effectLst/>
                <a:latin typeface="Arial" pitchFamily="34" charset="0"/>
                <a:cs typeface="Arial" pitchFamily="34" charset="0"/>
              </a:rPr>
              <a:t>Gymnadenia</a:t>
            </a:r>
            <a:r>
              <a:rPr kumimoji="0" lang="fr-FR" altLang="fr-FR" sz="1900" b="1" i="1" u="none" strike="noStrike" cap="none" normalizeH="0" baseline="0" dirty="0" smtClean="0">
                <a:ln>
                  <a:noFill/>
                </a:ln>
                <a:solidFill>
                  <a:srgbClr val="FF0000"/>
                </a:solidFill>
                <a:effectLst/>
                <a:latin typeface="Arial" pitchFamily="34" charset="0"/>
                <a:cs typeface="Arial" pitchFamily="34" charset="0"/>
              </a:rPr>
              <a:t> </a:t>
            </a:r>
            <a:r>
              <a:rPr kumimoji="0" lang="fr-FR" altLang="fr-FR" sz="1900" b="1" i="1" u="none" strike="noStrike" cap="none" normalizeH="0" baseline="0" dirty="0" err="1" smtClean="0">
                <a:ln>
                  <a:noFill/>
                </a:ln>
                <a:solidFill>
                  <a:srgbClr val="FF0000"/>
                </a:solidFill>
                <a:effectLst/>
                <a:latin typeface="Arial" pitchFamily="34" charset="0"/>
                <a:cs typeface="Arial" pitchFamily="34" charset="0"/>
              </a:rPr>
              <a:t>conopsea</a:t>
            </a:r>
            <a:r>
              <a:rPr kumimoji="0" lang="fr-FR" altLang="fr-FR" sz="600" b="0" i="1" u="none" strike="noStrike" cap="none" normalizeH="0" baseline="0" dirty="0" smtClean="0">
                <a:ln>
                  <a:noFill/>
                </a:ln>
                <a:solidFill>
                  <a:srgbClr val="000000"/>
                </a:solidFill>
                <a:effectLst/>
                <a:latin typeface="Arial" pitchFamily="34" charset="0"/>
                <a:cs typeface="Arial" pitchFamily="34" charset="0"/>
              </a:rPr>
              <a:t> </a:t>
            </a:r>
            <a:r>
              <a:rPr kumimoji="0" lang="fr-FR" altLang="fr-FR" sz="1800" b="0" i="0" u="none" strike="noStrike" cap="none" normalizeH="0" baseline="0" dirty="0" smtClean="0">
                <a:ln>
                  <a:noFill/>
                </a:ln>
                <a:solidFill>
                  <a:srgbClr val="000000"/>
                </a:solidFill>
                <a:effectLst/>
                <a:latin typeface="Arial" pitchFamily="34" charset="0"/>
                <a:cs typeface="Arial" pitchFamily="34" charset="0"/>
              </a:rPr>
              <a:t> </a:t>
            </a:r>
            <a:r>
              <a:rPr kumimoji="0" lang="fr-FR" altLang="fr-FR" sz="1600" b="0" i="0" u="none" strike="noStrike" cap="none" normalizeH="0" baseline="0" dirty="0" smtClean="0">
                <a:ln>
                  <a:noFill/>
                </a:ln>
                <a:solidFill>
                  <a:srgbClr val="000000"/>
                </a:solidFill>
                <a:effectLst/>
                <a:latin typeface="Arial" pitchFamily="34" charset="0"/>
                <a:cs typeface="Arial" pitchFamily="34" charset="0"/>
              </a:rPr>
              <a:t> </a:t>
            </a:r>
            <a:r>
              <a:rPr kumimoji="0" lang="fr-FR" altLang="fr-FR" sz="1600" b="0" i="0" u="none" strike="noStrike" cap="none" normalizeH="0" baseline="0" dirty="0" smtClean="0">
                <a:ln>
                  <a:noFill/>
                </a:ln>
                <a:solidFill>
                  <a:srgbClr val="FF0000"/>
                </a:solidFill>
                <a:effectLst/>
                <a:latin typeface="Arial" pitchFamily="34" charset="0"/>
                <a:cs typeface="Arial" pitchFamily="34" charset="0"/>
              </a:rPr>
              <a:t>(LINNE) R.BROWN 1813</a:t>
            </a:r>
            <a:r>
              <a:rPr kumimoji="0" lang="fr-FR" altLang="fr-FR" sz="1600" b="0" i="0" u="none" strike="noStrike" cap="none" normalizeH="0" baseline="0" dirty="0" smtClean="0">
                <a:ln>
                  <a:noFill/>
                </a:ln>
                <a:solidFill>
                  <a:schemeClr val="tx1"/>
                </a:solidFill>
                <a:effectLst/>
                <a:latin typeface="Arial" pitchFamily="34" charset="0"/>
                <a:cs typeface="Arial" pitchFamily="34" charset="0"/>
              </a:rPr>
              <a:t/>
            </a:r>
            <a:br>
              <a:rPr kumimoji="0" lang="fr-FR" altLang="fr-FR" sz="1600" b="0" i="0" u="none" strike="noStrike" cap="none" normalizeH="0" baseline="0" dirty="0" smtClean="0">
                <a:ln>
                  <a:noFill/>
                </a:ln>
                <a:solidFill>
                  <a:schemeClr val="tx1"/>
                </a:solidFill>
                <a:effectLst/>
                <a:latin typeface="Arial" pitchFamily="34" charset="0"/>
                <a:cs typeface="Arial" pitchFamily="34" charset="0"/>
              </a:rPr>
            </a:br>
            <a:r>
              <a:rPr kumimoji="0" lang="fr-FR" altLang="fr-FR" sz="1900" b="0" i="1" u="none" strike="noStrike" cap="none" normalizeH="0" baseline="0" dirty="0" smtClean="0">
                <a:ln>
                  <a:noFill/>
                </a:ln>
                <a:solidFill>
                  <a:srgbClr val="000000"/>
                </a:solidFill>
                <a:effectLst/>
                <a:latin typeface="Arial" pitchFamily="34" charset="0"/>
                <a:cs typeface="Arial" pitchFamily="34" charset="0"/>
              </a:rPr>
              <a:t>Orchis </a:t>
            </a:r>
            <a:r>
              <a:rPr kumimoji="0" lang="fr-FR" altLang="fr-FR" sz="1900" b="0" i="1" u="none" strike="noStrike" cap="none" normalizeH="0" baseline="0" dirty="0" err="1" smtClean="0">
                <a:ln>
                  <a:noFill/>
                </a:ln>
                <a:solidFill>
                  <a:srgbClr val="000000"/>
                </a:solidFill>
                <a:effectLst/>
                <a:latin typeface="Arial" pitchFamily="34" charset="0"/>
                <a:cs typeface="Arial" pitchFamily="34" charset="0"/>
              </a:rPr>
              <a:t>conopsea</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LINNE 1753</a:t>
            </a:r>
            <a:r>
              <a:rPr kumimoji="0" lang="fr-FR" altLang="fr-FR" sz="1800" b="0" i="0" u="none" strike="noStrike" cap="none" normalizeH="0" baseline="0" dirty="0" smtClean="0">
                <a:ln>
                  <a:noFill/>
                </a:ln>
                <a:solidFill>
                  <a:schemeClr val="tx1"/>
                </a:solidFill>
                <a:effectLst/>
                <a:latin typeface="Arial" pitchFamily="34" charset="0"/>
                <a:cs typeface="Arial" pitchFamily="34" charset="0"/>
              </a:rPr>
              <a:t/>
            </a:r>
            <a:br>
              <a:rPr kumimoji="0" lang="fr-FR" altLang="fr-FR" sz="1800" b="0" i="0" u="none" strike="noStrike" cap="none" normalizeH="0" baseline="0" dirty="0" smtClean="0">
                <a:ln>
                  <a:noFill/>
                </a:ln>
                <a:solidFill>
                  <a:schemeClr val="tx1"/>
                </a:solidFill>
                <a:effectLst/>
                <a:latin typeface="Arial" pitchFamily="34" charset="0"/>
                <a:cs typeface="Arial" pitchFamily="34" charset="0"/>
              </a:rPr>
            </a:br>
            <a:r>
              <a:rPr kumimoji="0" lang="fr-FR" altLang="fr-FR" sz="1900" b="0" u="none" strike="noStrike" cap="none" normalizeH="0" baseline="0" dirty="0" smtClean="0">
                <a:ln>
                  <a:noFill/>
                </a:ln>
                <a:solidFill>
                  <a:srgbClr val="000000"/>
                </a:solidFill>
                <a:effectLst/>
                <a:latin typeface="Arial" pitchFamily="34" charset="0"/>
                <a:cs typeface="Arial" pitchFamily="34" charset="0"/>
              </a:rPr>
              <a:t>Orchis moucheron / moustique</a:t>
            </a:r>
            <a:r>
              <a:rPr kumimoji="0" lang="fr-FR" altLang="fr-FR" sz="600" b="0" u="none" strike="noStrike" cap="none" normalizeH="0" baseline="0" dirty="0" smtClean="0">
                <a:ln>
                  <a:noFill/>
                </a:ln>
                <a:solidFill>
                  <a:schemeClr val="tx1"/>
                </a:solidFill>
                <a:effectLst/>
                <a:latin typeface="Arial" pitchFamily="34" charset="0"/>
                <a:cs typeface="Arial" pitchFamily="34" charset="0"/>
              </a:rPr>
              <a:t> </a:t>
            </a:r>
            <a:endParaRPr kumimoji="0" lang="fr-FR" altLang="fr-FR" sz="1800" b="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3908461041"/>
              </p:ext>
            </p:extLst>
          </p:nvPr>
        </p:nvGraphicFramePr>
        <p:xfrm>
          <a:off x="251520" y="1916832"/>
          <a:ext cx="8712968" cy="3505200"/>
        </p:xfrm>
        <a:graphic>
          <a:graphicData uri="http://schemas.openxmlformats.org/drawingml/2006/table">
            <a:tbl>
              <a:tblPr firstRow="1" bandRow="1">
                <a:tableStyleId>{5C22544A-7EE6-4342-B048-85BDC9FD1C3A}</a:tableStyleId>
              </a:tblPr>
              <a:tblGrid>
                <a:gridCol w="2520280"/>
                <a:gridCol w="6192688"/>
              </a:tblGrid>
              <a:tr h="434776">
                <a:tc>
                  <a:txBody>
                    <a:bodyPr/>
                    <a:lstStyle/>
                    <a:p>
                      <a:endParaRPr lang="fr-FR" dirty="0"/>
                    </a:p>
                  </a:txBody>
                  <a:tcPr>
                    <a:solidFill>
                      <a:schemeClr val="bg1"/>
                    </a:solidFill>
                  </a:tcPr>
                </a:tc>
                <a:tc>
                  <a:txBody>
                    <a:bodyPr/>
                    <a:lstStyle/>
                    <a:p>
                      <a:endParaRPr lang="fr-FR" sz="1600" b="0" i="1" dirty="0" smtClean="0">
                        <a:solidFill>
                          <a:srgbClr val="400000"/>
                        </a:solidFill>
                        <a:effectLst/>
                        <a:latin typeface="Cambria" panose="02040503050406030204" pitchFamily="18" charset="0"/>
                        <a:ea typeface="Cambria" panose="02040503050406030204" pitchFamily="18" charset="0"/>
                      </a:endParaRPr>
                    </a:p>
                    <a:p>
                      <a:r>
                        <a:rPr lang="fr-FR" sz="1600" b="0" i="1" dirty="0" err="1" smtClean="0">
                          <a:solidFill>
                            <a:srgbClr val="400000"/>
                          </a:solidFill>
                          <a:effectLst/>
                          <a:latin typeface="Cambria" panose="02040503050406030204" pitchFamily="18" charset="0"/>
                          <a:ea typeface="Cambria" panose="02040503050406030204" pitchFamily="18" charset="0"/>
                        </a:rPr>
                        <a:t>Gymnadenia</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conopsea</a:t>
                      </a:r>
                      <a:r>
                        <a:rPr lang="fr-FR" sz="1600" b="0" i="0" dirty="0" smtClean="0">
                          <a:solidFill>
                            <a:srgbClr val="400000"/>
                          </a:solidFill>
                          <a:effectLst/>
                          <a:latin typeface="Cambria" panose="02040503050406030204" pitchFamily="18" charset="0"/>
                          <a:ea typeface="Cambria" panose="02040503050406030204" pitchFamily="18" charset="0"/>
                        </a:rPr>
                        <a:t> est une plante robuste avec une inflorescence élancée et cylindrique de couleur variant du blanc au rouge.</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Les fleurs plus ou moins odorantes dégagent un parfum légèrement vanillé.</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Cette Orchidée colonise facilement les terrains de préférence calcaires, des coteaux secs et dénudés aux prairies détrempées.</a:t>
                      </a:r>
                    </a:p>
                    <a:p>
                      <a:endParaRPr lang="fr-FR" sz="1600" b="0" i="0" dirty="0" smtClean="0">
                        <a:solidFill>
                          <a:srgbClr val="400000"/>
                        </a:solidFill>
                        <a:effectLst/>
                        <a:latin typeface="Cambria" panose="02040503050406030204" pitchFamily="18" charset="0"/>
                        <a:ea typeface="Cambria" panose="02040503050406030204" pitchFamily="18" charset="0"/>
                      </a:endParaRPr>
                    </a:p>
                    <a:p>
                      <a:endParaRPr lang="fr-FR" sz="1600" b="0" i="0" dirty="0" smtClean="0">
                        <a:solidFill>
                          <a:srgbClr val="400000"/>
                        </a:solidFill>
                        <a:effectLst/>
                        <a:latin typeface="Cambria" panose="02040503050406030204" pitchFamily="18" charset="0"/>
                        <a:ea typeface="Cambria" panose="02040503050406030204" pitchFamily="18" charset="0"/>
                      </a:endParaRPr>
                    </a:p>
                    <a:p>
                      <a:endParaRPr lang="fr-FR" sz="1600" b="0" i="0" dirty="0" smtClean="0">
                        <a:solidFill>
                          <a:srgbClr val="400000"/>
                        </a:solidFill>
                        <a:effectLst/>
                        <a:latin typeface="Cambria" panose="02040503050406030204" pitchFamily="18" charset="0"/>
                        <a:ea typeface="Cambria" panose="02040503050406030204" pitchFamily="18" charset="0"/>
                      </a:endParaRPr>
                    </a:p>
                    <a:p>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904789419"/>
              </p:ext>
            </p:extLst>
          </p:nvPr>
        </p:nvGraphicFramePr>
        <p:xfrm>
          <a:off x="255464" y="1340768"/>
          <a:ext cx="8695070" cy="473107"/>
        </p:xfrm>
        <a:graphic>
          <a:graphicData uri="http://schemas.openxmlformats.org/drawingml/2006/table">
            <a:tbl>
              <a:tblPr/>
              <a:tblGrid>
                <a:gridCol w="712711"/>
                <a:gridCol w="712711"/>
                <a:gridCol w="712711"/>
                <a:gridCol w="712711"/>
                <a:gridCol w="736467"/>
                <a:gridCol w="237571"/>
                <a:gridCol w="498898"/>
                <a:gridCol w="736467"/>
                <a:gridCol w="736467"/>
                <a:gridCol w="736467"/>
                <a:gridCol w="712711"/>
                <a:gridCol w="736467"/>
                <a:gridCol w="712711"/>
              </a:tblGrid>
              <a:tr h="473107">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D</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sp>
        <p:nvSpPr>
          <p:cNvPr id="5" name="Rectangle 2"/>
          <p:cNvSpPr>
            <a:spLocks noChangeArrowheads="1"/>
          </p:cNvSpPr>
          <p:nvPr/>
        </p:nvSpPr>
        <p:spPr bwMode="auto">
          <a:xfrm>
            <a:off x="1714500" y="357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464" y="2068409"/>
            <a:ext cx="2372320" cy="3496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55464" y="5733256"/>
            <a:ext cx="8637016" cy="584775"/>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Le labelle est trilobé et les trois lobes sont sensiblement égaux. L’éperon long et fin dépasse nettement la longueur de l’ovaire.</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64625002"/>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57221"/>
            <a:ext cx="5715988" cy="92333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Gymnadenia</a:t>
            </a: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odoratissima</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(LINNE) L.C.M.RICHARD 1817</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Orchis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odoratissima</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LINNE 1753</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Orchis très odorant</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1157221410"/>
              </p:ext>
            </p:extLst>
          </p:nvPr>
        </p:nvGraphicFramePr>
        <p:xfrm>
          <a:off x="251520" y="1124744"/>
          <a:ext cx="8783988" cy="439372"/>
        </p:xfrm>
        <a:graphic>
          <a:graphicData uri="http://schemas.openxmlformats.org/drawingml/2006/table">
            <a:tbl>
              <a:tblPr/>
              <a:tblGrid>
                <a:gridCol w="714975"/>
                <a:gridCol w="714975"/>
                <a:gridCol w="714975"/>
                <a:gridCol w="714975"/>
                <a:gridCol w="331953"/>
                <a:gridCol w="408558"/>
                <a:gridCol w="561766"/>
                <a:gridCol w="178745"/>
                <a:gridCol w="740511"/>
                <a:gridCol w="740511"/>
                <a:gridCol w="740511"/>
                <a:gridCol w="740511"/>
                <a:gridCol w="740511"/>
                <a:gridCol w="740511"/>
              </a:tblGrid>
              <a:tr h="439372">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D</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sp>
        <p:nvSpPr>
          <p:cNvPr id="4" name="Rectangle 2"/>
          <p:cNvSpPr>
            <a:spLocks noChangeArrowheads="1"/>
          </p:cNvSpPr>
          <p:nvPr/>
        </p:nvSpPr>
        <p:spPr bwMode="auto">
          <a:xfrm>
            <a:off x="1714500" y="343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351845925"/>
              </p:ext>
            </p:extLst>
          </p:nvPr>
        </p:nvGraphicFramePr>
        <p:xfrm>
          <a:off x="251520" y="1772816"/>
          <a:ext cx="8280920" cy="4032448"/>
        </p:xfrm>
        <a:graphic>
          <a:graphicData uri="http://schemas.openxmlformats.org/drawingml/2006/table">
            <a:tbl>
              <a:tblPr firstRow="1" bandRow="1">
                <a:tableStyleId>{5C22544A-7EE6-4342-B048-85BDC9FD1C3A}</a:tableStyleId>
              </a:tblPr>
              <a:tblGrid>
                <a:gridCol w="3456384"/>
                <a:gridCol w="4824536"/>
              </a:tblGrid>
              <a:tr h="4032448">
                <a:tc>
                  <a:txBody>
                    <a:bodyPr/>
                    <a:lstStyle/>
                    <a:p>
                      <a:endParaRPr lang="fr-FR" dirty="0"/>
                    </a:p>
                  </a:txBody>
                  <a:tcPr>
                    <a:solidFill>
                      <a:schemeClr val="bg1"/>
                    </a:solidFill>
                  </a:tcPr>
                </a:tc>
                <a:tc>
                  <a:txBody>
                    <a:bodyPr/>
                    <a:lstStyle/>
                    <a:p>
                      <a:r>
                        <a:rPr lang="fr-FR" sz="1600" b="0" i="1" dirty="0" err="1" smtClean="0">
                          <a:solidFill>
                            <a:srgbClr val="400000"/>
                          </a:solidFill>
                          <a:effectLst/>
                          <a:latin typeface="Cambria" panose="02040503050406030204" pitchFamily="18" charset="0"/>
                          <a:ea typeface="Cambria" panose="02040503050406030204" pitchFamily="18" charset="0"/>
                        </a:rPr>
                        <a:t>Gymnadenia</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odoratissima</a:t>
                      </a:r>
                      <a:r>
                        <a:rPr lang="fr-FR" sz="1600" b="0" i="0" dirty="0" smtClean="0">
                          <a:solidFill>
                            <a:srgbClr val="400000"/>
                          </a:solidFill>
                          <a:effectLst/>
                          <a:latin typeface="Cambria" panose="02040503050406030204" pitchFamily="18" charset="0"/>
                          <a:ea typeface="Cambria" panose="02040503050406030204" pitchFamily="18" charset="0"/>
                        </a:rPr>
                        <a:t> est une plante généralement plus grêle que sa congénère </a:t>
                      </a:r>
                      <a:r>
                        <a:rPr lang="fr-FR" sz="1600" b="0" i="1" dirty="0" err="1" smtClean="0">
                          <a:solidFill>
                            <a:srgbClr val="400000"/>
                          </a:solidFill>
                          <a:effectLst/>
                          <a:latin typeface="Cambria" panose="02040503050406030204" pitchFamily="18" charset="0"/>
                          <a:ea typeface="Cambria" panose="02040503050406030204" pitchFamily="18" charset="0"/>
                        </a:rPr>
                        <a:t>Gymnadenia</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conopsea</a:t>
                      </a:r>
                      <a:r>
                        <a:rPr lang="fr-FR" sz="1600" b="0" i="0" dirty="0" smtClean="0">
                          <a:solidFill>
                            <a:srgbClr val="400000"/>
                          </a:solidFill>
                          <a:effectLst/>
                          <a:latin typeface="Cambria" panose="02040503050406030204" pitchFamily="18" charset="0"/>
                          <a:ea typeface="Cambria" panose="02040503050406030204" pitchFamily="18" charset="0"/>
                        </a:rPr>
                        <a:t>. L’espèce est également plus stable dans sa forme et la couleur rose pâle de son inflorescence.</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Son parfum vanillé très prononcé pourrait devenir capiteux si les rares stations n’étaient si peu fournies.</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Dans notre région, cette orchidée subsiste dans les anciennes friches bien stabilisées, plutôt humides, telles que les quelques affleurements marneux encore épargnés.</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874302135"/>
              </p:ext>
            </p:extLst>
          </p:nvPr>
        </p:nvGraphicFramePr>
        <p:xfrm>
          <a:off x="395536" y="5949280"/>
          <a:ext cx="8496944" cy="822960"/>
        </p:xfrm>
        <a:graphic>
          <a:graphicData uri="http://schemas.openxmlformats.org/drawingml/2006/table">
            <a:tbl>
              <a:tblPr/>
              <a:tblGrid>
                <a:gridCol w="8496944"/>
              </a:tblGrid>
              <a:tr h="606936">
                <a:tc>
                  <a:txBody>
                    <a:bodyPr/>
                    <a:lstStyle/>
                    <a:p>
                      <a:pPr algn="l" fontAlgn="t"/>
                      <a:r>
                        <a:rPr lang="fr-FR" sz="1600" dirty="0">
                          <a:effectLst/>
                          <a:latin typeface="Cambria" panose="02040503050406030204" pitchFamily="18" charset="0"/>
                          <a:ea typeface="Cambria" panose="02040503050406030204" pitchFamily="18" charset="0"/>
                        </a:rPr>
                        <a:t>Le labelle est légèrement trilobé, le lobe médian étant nettement plus prononcé. L’éperon est court, sa longueur est inférieure ou égale à celle de l’ovaire.</a:t>
                      </a:r>
                      <a:r>
                        <a:rPr lang="fr-FR" sz="1600" dirty="0">
                          <a:effectLst/>
                        </a:rPr>
                        <a:t/>
                      </a:r>
                      <a:br>
                        <a:rPr lang="fr-FR" sz="1600" dirty="0">
                          <a:effectLst/>
                        </a:rPr>
                      </a:br>
                      <a:endParaRPr lang="fr-FR" sz="1600" dirty="0">
                        <a:effectLst/>
                      </a:endParaRPr>
                    </a:p>
                  </a:txBody>
                  <a:tcPr>
                    <a:lnL>
                      <a:noFill/>
                    </a:lnL>
                    <a:lnR>
                      <a:noFill/>
                    </a:lnR>
                    <a:lnT>
                      <a:noFill/>
                    </a:lnT>
                    <a:lnB>
                      <a:noFill/>
                    </a:lnB>
                    <a:solidFill>
                      <a:schemeClr val="bg1"/>
                    </a:solidFill>
                  </a:tcPr>
                </a:tc>
              </a:tr>
            </a:tbl>
          </a:graphicData>
        </a:graphic>
      </p:graphicFrame>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3096344" cy="4025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166158"/>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103890582"/>
              </p:ext>
            </p:extLst>
          </p:nvPr>
        </p:nvGraphicFramePr>
        <p:xfrm>
          <a:off x="179512" y="5882"/>
          <a:ext cx="5715000" cy="1097280"/>
        </p:xfrm>
        <a:graphic>
          <a:graphicData uri="http://schemas.openxmlformats.org/drawingml/2006/table">
            <a:tbl>
              <a:tblPr/>
              <a:tblGrid>
                <a:gridCol w="5715000"/>
              </a:tblGrid>
              <a:tr h="0">
                <a:tc>
                  <a:txBody>
                    <a:bodyPr/>
                    <a:lstStyle/>
                    <a:p>
                      <a:pPr algn="l" fontAlgn="ctr"/>
                      <a:r>
                        <a:rPr lang="fr-FR" dirty="0">
                          <a:solidFill>
                            <a:srgbClr val="FF0000"/>
                          </a:solidFill>
                          <a:effectLst/>
                          <a:latin typeface="Cambria" panose="02040503050406030204" pitchFamily="18" charset="0"/>
                          <a:ea typeface="Cambria" panose="02040503050406030204" pitchFamily="18" charset="0"/>
                        </a:rPr>
                        <a:t/>
                      </a:r>
                      <a:br>
                        <a:rPr lang="fr-FR" dirty="0">
                          <a:solidFill>
                            <a:srgbClr val="FF0000"/>
                          </a:solidFill>
                          <a:effectLst/>
                          <a:latin typeface="Cambria" panose="02040503050406030204" pitchFamily="18" charset="0"/>
                          <a:ea typeface="Cambria" panose="02040503050406030204" pitchFamily="18" charset="0"/>
                        </a:rPr>
                      </a:br>
                      <a:r>
                        <a:rPr lang="fr-FR" b="1" i="1" dirty="0" err="1">
                          <a:solidFill>
                            <a:srgbClr val="FF0000"/>
                          </a:solidFill>
                          <a:effectLst/>
                          <a:latin typeface="Cambria" panose="02040503050406030204" pitchFamily="18" charset="0"/>
                          <a:ea typeface="Cambria" panose="02040503050406030204" pitchFamily="18" charset="0"/>
                        </a:rPr>
                        <a:t>Himantoglossum</a:t>
                      </a:r>
                      <a:r>
                        <a:rPr lang="fr-FR" b="1" i="1" dirty="0">
                          <a:solidFill>
                            <a:srgbClr val="FF0000"/>
                          </a:solidFill>
                          <a:effectLst/>
                          <a:latin typeface="Cambria" panose="02040503050406030204" pitchFamily="18" charset="0"/>
                          <a:ea typeface="Cambria" panose="02040503050406030204" pitchFamily="18" charset="0"/>
                        </a:rPr>
                        <a:t> </a:t>
                      </a:r>
                      <a:r>
                        <a:rPr lang="fr-FR" b="1" i="1" dirty="0" err="1">
                          <a:solidFill>
                            <a:srgbClr val="FF0000"/>
                          </a:solidFill>
                          <a:effectLst/>
                          <a:latin typeface="Cambria" panose="02040503050406030204" pitchFamily="18" charset="0"/>
                          <a:ea typeface="Cambria" panose="02040503050406030204" pitchFamily="18" charset="0"/>
                        </a:rPr>
                        <a:t>hircinum</a:t>
                      </a:r>
                      <a:r>
                        <a:rPr lang="fr-FR" b="1" i="1" dirty="0">
                          <a:effectLst/>
                          <a:latin typeface="Cambria" panose="02040503050406030204" pitchFamily="18" charset="0"/>
                          <a:ea typeface="Cambria" panose="02040503050406030204" pitchFamily="18" charset="0"/>
                        </a:rPr>
                        <a:t> </a:t>
                      </a:r>
                      <a:r>
                        <a:rPr lang="fr-FR" dirty="0">
                          <a:effectLst/>
                          <a:latin typeface="Cambria" panose="02040503050406030204" pitchFamily="18" charset="0"/>
                          <a:ea typeface="Cambria" panose="02040503050406030204" pitchFamily="18" charset="0"/>
                        </a:rPr>
                        <a:t>  </a:t>
                      </a:r>
                      <a:r>
                        <a:rPr lang="fr-FR" sz="1600" dirty="0">
                          <a:solidFill>
                            <a:srgbClr val="FF0000"/>
                          </a:solidFill>
                          <a:effectLst/>
                          <a:latin typeface="Cambria" panose="02040503050406030204" pitchFamily="18" charset="0"/>
                          <a:ea typeface="Cambria" panose="02040503050406030204" pitchFamily="18" charset="0"/>
                        </a:rPr>
                        <a:t>(LINNE) SPRENGLER 1826</a:t>
                      </a:r>
                      <a:r>
                        <a:rPr lang="fr-FR" dirty="0">
                          <a:effectLst/>
                          <a:latin typeface="Cambria" panose="02040503050406030204" pitchFamily="18" charset="0"/>
                          <a:ea typeface="Cambria" panose="02040503050406030204" pitchFamily="18" charset="0"/>
                        </a:rPr>
                        <a:t/>
                      </a:r>
                      <a:br>
                        <a:rPr lang="fr-FR" dirty="0">
                          <a:effectLst/>
                          <a:latin typeface="Cambria" panose="02040503050406030204" pitchFamily="18" charset="0"/>
                          <a:ea typeface="Cambria" panose="02040503050406030204" pitchFamily="18" charset="0"/>
                        </a:rPr>
                      </a:br>
                      <a:r>
                        <a:rPr lang="fr-FR" i="1" dirty="0" err="1">
                          <a:effectLst/>
                          <a:latin typeface="Cambria" panose="02040503050406030204" pitchFamily="18" charset="0"/>
                          <a:ea typeface="Cambria" panose="02040503050406030204" pitchFamily="18" charset="0"/>
                        </a:rPr>
                        <a:t>Loroglossum</a:t>
                      </a:r>
                      <a:r>
                        <a:rPr lang="fr-FR" i="1" dirty="0">
                          <a:effectLst/>
                          <a:latin typeface="Cambria" panose="02040503050406030204" pitchFamily="18" charset="0"/>
                          <a:ea typeface="Cambria" panose="02040503050406030204" pitchFamily="18" charset="0"/>
                        </a:rPr>
                        <a:t> </a:t>
                      </a:r>
                      <a:r>
                        <a:rPr lang="fr-FR" i="1" dirty="0" err="1">
                          <a:effectLst/>
                          <a:latin typeface="Cambria" panose="02040503050406030204" pitchFamily="18" charset="0"/>
                          <a:ea typeface="Cambria" panose="02040503050406030204" pitchFamily="18" charset="0"/>
                        </a:rPr>
                        <a:t>hircinum</a:t>
                      </a:r>
                      <a:r>
                        <a:rPr lang="fr-FR" i="1" dirty="0">
                          <a:effectLst/>
                          <a:latin typeface="Cambria" panose="02040503050406030204" pitchFamily="18" charset="0"/>
                          <a:ea typeface="Cambria" panose="02040503050406030204" pitchFamily="18" charset="0"/>
                        </a:rPr>
                        <a:t>  </a:t>
                      </a:r>
                      <a:r>
                        <a:rPr lang="fr-FR" dirty="0">
                          <a:effectLst/>
                          <a:latin typeface="Cambria" panose="02040503050406030204" pitchFamily="18" charset="0"/>
                          <a:ea typeface="Cambria" panose="02040503050406030204" pitchFamily="18" charset="0"/>
                        </a:rPr>
                        <a:t>(LINNE) </a:t>
                      </a:r>
                      <a:r>
                        <a:rPr lang="fr-FR" sz="1600" dirty="0">
                          <a:effectLst/>
                          <a:latin typeface="Cambria" panose="02040503050406030204" pitchFamily="18" charset="0"/>
                          <a:ea typeface="Cambria" panose="02040503050406030204" pitchFamily="18" charset="0"/>
                        </a:rPr>
                        <a:t>L.C.M.RICHARD </a:t>
                      </a:r>
                      <a:r>
                        <a:rPr lang="fr-FR" sz="1600" dirty="0" smtClean="0">
                          <a:effectLst/>
                          <a:latin typeface="Cambria" panose="02040503050406030204" pitchFamily="18" charset="0"/>
                          <a:ea typeface="Cambria" panose="02040503050406030204" pitchFamily="18" charset="0"/>
                        </a:rPr>
                        <a:t>1817</a:t>
                      </a:r>
                      <a:r>
                        <a:rPr lang="fr-FR" dirty="0">
                          <a:effectLst/>
                          <a:latin typeface="Cambria" panose="02040503050406030204" pitchFamily="18" charset="0"/>
                          <a:ea typeface="Cambria" panose="02040503050406030204" pitchFamily="18" charset="0"/>
                        </a:rPr>
                        <a:t/>
                      </a:r>
                      <a:br>
                        <a:rPr lang="fr-FR" dirty="0">
                          <a:effectLst/>
                          <a:latin typeface="Cambria" panose="02040503050406030204" pitchFamily="18" charset="0"/>
                          <a:ea typeface="Cambria" panose="02040503050406030204" pitchFamily="18" charset="0"/>
                        </a:rPr>
                      </a:br>
                      <a:r>
                        <a:rPr lang="fr-FR" dirty="0">
                          <a:effectLst/>
                          <a:latin typeface="Cambria" panose="02040503050406030204" pitchFamily="18" charset="0"/>
                          <a:ea typeface="Cambria" panose="02040503050406030204" pitchFamily="18" charset="0"/>
                        </a:rPr>
                        <a:t>Orchis bouc</a:t>
                      </a:r>
                    </a:p>
                  </a:txBody>
                  <a:tcPr marL="0" marR="0" marT="0" marB="0" anchor="ctr">
                    <a:lnL>
                      <a:noFill/>
                    </a:lnL>
                    <a:lnR>
                      <a:noFill/>
                    </a:lnR>
                    <a:lnT>
                      <a:noFill/>
                    </a:lnT>
                    <a:lnB>
                      <a:noFill/>
                    </a:lnB>
                    <a:solidFill>
                      <a:schemeClr val="bg1"/>
                    </a:solidFill>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79475496"/>
              </p:ext>
            </p:extLst>
          </p:nvPr>
        </p:nvGraphicFramePr>
        <p:xfrm>
          <a:off x="179512" y="1196751"/>
          <a:ext cx="8208913" cy="504057"/>
        </p:xfrm>
        <a:graphic>
          <a:graphicData uri="http://schemas.openxmlformats.org/drawingml/2006/table">
            <a:tbl>
              <a:tblPr/>
              <a:tblGrid>
                <a:gridCol w="672862"/>
                <a:gridCol w="672862"/>
                <a:gridCol w="672862"/>
                <a:gridCol w="672862"/>
                <a:gridCol w="672862"/>
                <a:gridCol w="403718"/>
                <a:gridCol w="291573"/>
                <a:gridCol w="695290"/>
                <a:gridCol w="695290"/>
                <a:gridCol w="695290"/>
                <a:gridCol w="695290"/>
                <a:gridCol w="695290"/>
                <a:gridCol w="672862"/>
              </a:tblGrid>
              <a:tr h="504057">
                <a:tc>
                  <a:txBody>
                    <a:bodyPr/>
                    <a:lstStyle/>
                    <a:p>
                      <a:pPr algn="ctr"/>
                      <a:r>
                        <a:rPr lang="fr-FR" b="1" i="1" dirty="0" smtClean="0">
                          <a:solidFill>
                            <a:schemeClr val="bg1"/>
                          </a:solidFill>
                          <a:effectLst/>
                        </a:rPr>
                        <a:t>J</a:t>
                      </a:r>
                      <a:endParaRPr lang="fr-FR" b="1" i="1" dirty="0">
                        <a:solidFill>
                          <a:schemeClr val="bg1"/>
                        </a:solidFill>
                        <a:effectLst/>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i="1" dirty="0" smtClean="0">
                          <a:solidFill>
                            <a:schemeClr val="bg1"/>
                          </a:solidFill>
                          <a:effectLst/>
                        </a:rPr>
                        <a:t>F</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i="1" dirty="0" smtClean="0">
                          <a:solidFill>
                            <a:schemeClr val="bg1"/>
                          </a:solidFill>
                          <a:effectLst/>
                        </a:rPr>
                        <a:t>M</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i="1" dirty="0" smtClean="0">
                          <a:solidFill>
                            <a:schemeClr val="bg1"/>
                          </a:solidFill>
                          <a:effectLst/>
                        </a:rPr>
                        <a:t>A</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i="1" dirty="0" smtClean="0">
                          <a:solidFill>
                            <a:schemeClr val="bg1"/>
                          </a:solidFill>
                          <a:effectLst/>
                        </a:rPr>
                        <a:t>M</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i="1" dirty="0" smtClean="0">
                          <a:solidFill>
                            <a:schemeClr val="bg1"/>
                          </a:solidFill>
                          <a:effectLst/>
                        </a:rPr>
                        <a:t>J</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i="1" dirty="0" smtClean="0">
                          <a:solidFill>
                            <a:schemeClr val="bg1"/>
                          </a:solidFill>
                          <a:effectLst/>
                        </a:rPr>
                        <a:t>J</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i="1" dirty="0" err="1" smtClean="0">
                          <a:solidFill>
                            <a:schemeClr val="bg1"/>
                          </a:solidFill>
                          <a:effectLst/>
                        </a:rPr>
                        <a:t>Jt</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i="1" dirty="0" smtClean="0">
                          <a:solidFill>
                            <a:schemeClr val="bg1"/>
                          </a:solidFill>
                          <a:effectLst/>
                        </a:rPr>
                        <a:t>A</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i="1" dirty="0" smtClean="0">
                          <a:solidFill>
                            <a:schemeClr val="bg1"/>
                          </a:solidFill>
                          <a:effectLst/>
                        </a:rPr>
                        <a:t>S</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i="1" dirty="0" smtClean="0">
                          <a:solidFill>
                            <a:schemeClr val="bg1"/>
                          </a:solidFill>
                          <a:effectLst/>
                        </a:rPr>
                        <a:t>O</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i="1" dirty="0" smtClean="0">
                          <a:solidFill>
                            <a:schemeClr val="bg1"/>
                          </a:solidFill>
                          <a:effectLst/>
                        </a:rPr>
                        <a:t>N</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i="1" dirty="0" smtClean="0">
                          <a:solidFill>
                            <a:schemeClr val="bg1"/>
                          </a:solidFill>
                          <a:effectLst/>
                        </a:rPr>
                        <a:t>D</a:t>
                      </a:r>
                      <a:endParaRPr lang="fr-FR"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51898000"/>
              </p:ext>
            </p:extLst>
          </p:nvPr>
        </p:nvGraphicFramePr>
        <p:xfrm>
          <a:off x="179512" y="1628800"/>
          <a:ext cx="8424936" cy="3261360"/>
        </p:xfrm>
        <a:graphic>
          <a:graphicData uri="http://schemas.openxmlformats.org/drawingml/2006/table">
            <a:tbl>
              <a:tblPr firstRow="1" bandRow="1">
                <a:tableStyleId>{5C22544A-7EE6-4342-B048-85BDC9FD1C3A}</a:tableStyleId>
              </a:tblPr>
              <a:tblGrid>
                <a:gridCol w="2520280"/>
                <a:gridCol w="5904656"/>
              </a:tblGrid>
              <a:tr h="3089528">
                <a:tc>
                  <a:txBody>
                    <a:bodyPr/>
                    <a:lstStyle/>
                    <a:p>
                      <a:endParaRPr lang="fr-FR" dirty="0"/>
                    </a:p>
                  </a:txBody>
                  <a:tcPr>
                    <a:solidFill>
                      <a:schemeClr val="bg1"/>
                    </a:solidFill>
                  </a:tcPr>
                </a:tc>
                <a:tc>
                  <a:txBody>
                    <a:bodyPr/>
                    <a:lstStyle/>
                    <a:p>
                      <a:endParaRPr lang="fr-FR" sz="1600" b="0" i="0" dirty="0" smtClean="0">
                        <a:solidFill>
                          <a:srgbClr val="400000"/>
                        </a:solidFill>
                        <a:effectLst/>
                        <a:latin typeface="Cambria" panose="02040503050406030204" pitchFamily="18" charset="0"/>
                        <a:ea typeface="Cambria" panose="02040503050406030204" pitchFamily="18" charset="0"/>
                      </a:endParaRPr>
                    </a:p>
                    <a:p>
                      <a:r>
                        <a:rPr lang="fr-FR" sz="1600" b="0" i="0" dirty="0" smtClean="0">
                          <a:solidFill>
                            <a:srgbClr val="400000"/>
                          </a:solidFill>
                          <a:effectLst/>
                          <a:latin typeface="Cambria" panose="02040503050406030204" pitchFamily="18" charset="0"/>
                          <a:ea typeface="Cambria" panose="02040503050406030204" pitchFamily="18" charset="0"/>
                        </a:rPr>
                        <a:t>L’alliance incongrue d’une chevelure hirsute et d’une odeur de bouc, ce qui est très exagéré et dévalorisant pour l’animal aux dires de l’un des auteurs, prête à la plus grande de nos Orchidées des relents de satyre.</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Purement calcicole, </a:t>
                      </a:r>
                      <a:r>
                        <a:rPr lang="fr-FR" sz="1600" b="0" i="1" dirty="0" err="1" smtClean="0">
                          <a:solidFill>
                            <a:srgbClr val="400000"/>
                          </a:solidFill>
                          <a:effectLst/>
                          <a:latin typeface="Cambria" panose="02040503050406030204" pitchFamily="18" charset="0"/>
                          <a:ea typeface="Cambria" panose="02040503050406030204" pitchFamily="18" charset="0"/>
                        </a:rPr>
                        <a:t>Himantoglossum</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hircinum</a:t>
                      </a:r>
                      <a:r>
                        <a:rPr lang="fr-FR" sz="1600" b="0" i="0" dirty="0" smtClean="0">
                          <a:solidFill>
                            <a:srgbClr val="400000"/>
                          </a:solidFill>
                          <a:effectLst/>
                          <a:latin typeface="Cambria" panose="02040503050406030204" pitchFamily="18" charset="0"/>
                          <a:ea typeface="Cambria" panose="02040503050406030204" pitchFamily="18" charset="0"/>
                        </a:rPr>
                        <a:t> se complaît le long des chemins, sur les talus herbeux, presque toujours en pleine lumière. </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Résolument pionnier, il est souvent le premier de la "Tribu" des Orchidées à conquérir un nouveau territoire. Ne soyez pas surpris de trouver un jour ce bouc au beau milieu de votre pelouse !</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7"/>
            <a:ext cx="2367045"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60556" y="5517232"/>
            <a:ext cx="8415899" cy="1077218"/>
          </a:xfrm>
          <a:prstGeom prst="rect">
            <a:avLst/>
          </a:prstGeom>
        </p:spPr>
        <p:txBody>
          <a:bodyPr wrap="square">
            <a:spAutoFit/>
          </a:bodyPr>
          <a:lstStyle/>
          <a:p>
            <a:r>
              <a:rPr lang="fr-FR" sz="1600" dirty="0">
                <a:latin typeface="Cambria" panose="02040503050406030204" pitchFamily="18" charset="0"/>
                <a:ea typeface="Cambria" panose="02040503050406030204" pitchFamily="18" charset="0"/>
              </a:rPr>
              <a:t>L’inflorescence dense est composée de fleurs à casque vert grisâtre rayé de rouge à l’intérieur. Le labelle au lobe médian très long, en lanière torsadée, est bifide à son extrémité. Les lobes latéraux également en lanière sont nettement plus courts. Sous le casque, la base du labelle est blanche, maculée de taches pourpres. L’éperon est court et légèrement courbé.</a:t>
            </a:r>
          </a:p>
        </p:txBody>
      </p:sp>
    </p:spTree>
    <p:extLst>
      <p:ext uri="{BB962C8B-B14F-4D97-AF65-F5344CB8AC3E}">
        <p14:creationId xmlns:p14="http://schemas.microsoft.com/office/powerpoint/2010/main" val="3315044599"/>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139715"/>
            <a:ext cx="8640960" cy="92333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Limodorum</a:t>
            </a: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abortivum</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(LINNE) SWARTZ 1799</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Orchis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abortiva</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LINNE 1753</a:t>
            </a:r>
            <a:r>
              <a:rPr kumimoji="0" lang="fr-FR" altLang="fr-FR" sz="1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Limodore</a:t>
            </a: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à feuilles avortées</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807104514"/>
              </p:ext>
            </p:extLst>
          </p:nvPr>
        </p:nvGraphicFramePr>
        <p:xfrm>
          <a:off x="251520" y="1196752"/>
          <a:ext cx="8640964" cy="432048"/>
        </p:xfrm>
        <a:graphic>
          <a:graphicData uri="http://schemas.openxmlformats.org/drawingml/2006/table">
            <a:tbl>
              <a:tblPr/>
              <a:tblGrid>
                <a:gridCol w="700618"/>
                <a:gridCol w="700618"/>
                <a:gridCol w="700618"/>
                <a:gridCol w="311386"/>
                <a:gridCol w="415182"/>
                <a:gridCol w="518976"/>
                <a:gridCol w="207590"/>
                <a:gridCol w="726568"/>
                <a:gridCol w="726568"/>
                <a:gridCol w="726568"/>
                <a:gridCol w="726568"/>
                <a:gridCol w="726568"/>
                <a:gridCol w="726568"/>
                <a:gridCol w="726568"/>
              </a:tblGrid>
              <a:tr h="432048">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D</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sp>
        <p:nvSpPr>
          <p:cNvPr id="4" name="Rectangle 2"/>
          <p:cNvSpPr>
            <a:spLocks noChangeArrowheads="1"/>
          </p:cNvSpPr>
          <p:nvPr/>
        </p:nvSpPr>
        <p:spPr bwMode="auto">
          <a:xfrm>
            <a:off x="1714500" y="357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874298595"/>
              </p:ext>
            </p:extLst>
          </p:nvPr>
        </p:nvGraphicFramePr>
        <p:xfrm>
          <a:off x="251520" y="1573848"/>
          <a:ext cx="8640960" cy="3017520"/>
        </p:xfrm>
        <a:graphic>
          <a:graphicData uri="http://schemas.openxmlformats.org/drawingml/2006/table">
            <a:tbl>
              <a:tblPr firstRow="1" bandRow="1">
                <a:tableStyleId>{5C22544A-7EE6-4342-B048-85BDC9FD1C3A}</a:tableStyleId>
              </a:tblPr>
              <a:tblGrid>
                <a:gridCol w="2160240"/>
                <a:gridCol w="6480720"/>
              </a:tblGrid>
              <a:tr h="370840">
                <a:tc>
                  <a:txBody>
                    <a:bodyPr/>
                    <a:lstStyle/>
                    <a:p>
                      <a:endParaRPr lang="fr-FR" b="0" dirty="0"/>
                    </a:p>
                  </a:txBody>
                  <a:tcPr>
                    <a:solidFill>
                      <a:schemeClr val="bg1"/>
                    </a:solidFill>
                  </a:tcPr>
                </a:tc>
                <a:tc>
                  <a:txBody>
                    <a:bodyPr/>
                    <a:lstStyle/>
                    <a:p>
                      <a:pPr algn="l" fontAlgn="t"/>
                      <a:r>
                        <a:rPr lang="fr-FR" sz="1600" b="0" i="1" dirty="0" err="1">
                          <a:solidFill>
                            <a:schemeClr val="tx1"/>
                          </a:solidFill>
                          <a:effectLst/>
                          <a:latin typeface="Cambria" panose="02040503050406030204" pitchFamily="18" charset="0"/>
                          <a:ea typeface="Cambria" panose="02040503050406030204" pitchFamily="18" charset="0"/>
                        </a:rPr>
                        <a:t>Limodorum</a:t>
                      </a:r>
                      <a:r>
                        <a:rPr lang="fr-FR" sz="1600" b="0" i="1" dirty="0">
                          <a:solidFill>
                            <a:schemeClr val="tx1"/>
                          </a:solidFill>
                          <a:effectLst/>
                          <a:latin typeface="Cambria" panose="02040503050406030204" pitchFamily="18" charset="0"/>
                          <a:ea typeface="Cambria" panose="02040503050406030204" pitchFamily="18" charset="0"/>
                        </a:rPr>
                        <a:t> </a:t>
                      </a:r>
                      <a:r>
                        <a:rPr lang="fr-FR" sz="1600" b="0" i="1" dirty="0" err="1">
                          <a:solidFill>
                            <a:schemeClr val="tx1"/>
                          </a:solidFill>
                          <a:effectLst/>
                          <a:latin typeface="Cambria" panose="02040503050406030204" pitchFamily="18" charset="0"/>
                          <a:ea typeface="Cambria" panose="02040503050406030204" pitchFamily="18" charset="0"/>
                        </a:rPr>
                        <a:t>abortivum</a:t>
                      </a:r>
                      <a:r>
                        <a:rPr lang="fr-FR" sz="1600" b="0" dirty="0">
                          <a:solidFill>
                            <a:schemeClr val="tx1"/>
                          </a:solidFill>
                          <a:effectLst/>
                          <a:latin typeface="Cambria" panose="02040503050406030204" pitchFamily="18" charset="0"/>
                          <a:ea typeface="Cambria" panose="02040503050406030204" pitchFamily="18" charset="0"/>
                        </a:rPr>
                        <a:t> au stade de jeune pousse ressemble à une asperge. A maturité, la tige violacée ou brunâtre, devenue robuste est entourée de feuilles </a:t>
                      </a:r>
                      <a:r>
                        <a:rPr lang="fr-FR" sz="1600" b="0" dirty="0" err="1">
                          <a:solidFill>
                            <a:schemeClr val="tx1"/>
                          </a:solidFill>
                          <a:effectLst/>
                          <a:latin typeface="Cambria" panose="02040503050406030204" pitchFamily="18" charset="0"/>
                          <a:ea typeface="Cambria" panose="02040503050406030204" pitchFamily="18" charset="0"/>
                        </a:rPr>
                        <a:t>bractéiformes</a:t>
                      </a:r>
                      <a:r>
                        <a:rPr lang="fr-FR" sz="1600" b="0" dirty="0">
                          <a:solidFill>
                            <a:schemeClr val="tx1"/>
                          </a:solidFill>
                          <a:effectLst/>
                          <a:latin typeface="Cambria" panose="02040503050406030204" pitchFamily="18" charset="0"/>
                          <a:ea typeface="Cambria" panose="02040503050406030204" pitchFamily="18" charset="0"/>
                        </a:rPr>
                        <a:t> réduites à l’état d’écailles à peine plus longues que l’ovaire.</a:t>
                      </a:r>
                      <a:br>
                        <a:rPr lang="fr-FR" sz="1600" b="0" dirty="0">
                          <a:solidFill>
                            <a:schemeClr val="tx1"/>
                          </a:solidFill>
                          <a:effectLst/>
                          <a:latin typeface="Cambria" panose="02040503050406030204" pitchFamily="18" charset="0"/>
                          <a:ea typeface="Cambria" panose="02040503050406030204" pitchFamily="18" charset="0"/>
                        </a:rPr>
                      </a:br>
                      <a:r>
                        <a:rPr lang="fr-FR" sz="1600" b="0" dirty="0">
                          <a:solidFill>
                            <a:schemeClr val="tx1"/>
                          </a:solidFill>
                          <a:effectLst/>
                          <a:latin typeface="Cambria" panose="02040503050406030204" pitchFamily="18" charset="0"/>
                          <a:ea typeface="Cambria" panose="02040503050406030204" pitchFamily="18" charset="0"/>
                        </a:rPr>
                        <a:t>L’épi floral lâche et long est formé de quelques fleurs violettes dressées. Peu sont ouvertes à la fois.</a:t>
                      </a:r>
                      <a:br>
                        <a:rPr lang="fr-FR" sz="1600" b="0" dirty="0">
                          <a:solidFill>
                            <a:schemeClr val="tx1"/>
                          </a:solidFill>
                          <a:effectLst/>
                          <a:latin typeface="Cambria" panose="02040503050406030204" pitchFamily="18" charset="0"/>
                          <a:ea typeface="Cambria" panose="02040503050406030204" pitchFamily="18" charset="0"/>
                        </a:rPr>
                      </a:br>
                      <a:r>
                        <a:rPr lang="fr-FR" sz="1600" b="0" dirty="0">
                          <a:solidFill>
                            <a:schemeClr val="tx1"/>
                          </a:solidFill>
                          <a:effectLst/>
                          <a:latin typeface="Cambria" panose="02040503050406030204" pitchFamily="18" charset="0"/>
                          <a:ea typeface="Cambria" panose="02040503050406030204" pitchFamily="18" charset="0"/>
                        </a:rPr>
                        <a:t> Les pièces du périanthe sont étalées ; le labelle est nettement différencié et le sépale dorsal, recourbé en avant coiffe le </a:t>
                      </a:r>
                      <a:r>
                        <a:rPr lang="fr-FR" sz="1600" b="0" dirty="0" err="1">
                          <a:solidFill>
                            <a:schemeClr val="tx1"/>
                          </a:solidFill>
                          <a:effectLst/>
                          <a:latin typeface="Cambria" panose="02040503050406030204" pitchFamily="18" charset="0"/>
                          <a:ea typeface="Cambria" panose="02040503050406030204" pitchFamily="18" charset="0"/>
                        </a:rPr>
                        <a:t>gynostème</a:t>
                      </a:r>
                      <a:r>
                        <a:rPr lang="fr-FR" sz="1600" b="0" dirty="0">
                          <a:solidFill>
                            <a:schemeClr val="tx1"/>
                          </a:solidFill>
                          <a:effectLst/>
                          <a:latin typeface="Cambria" panose="02040503050406030204" pitchFamily="18" charset="0"/>
                          <a:ea typeface="Cambria" panose="02040503050406030204" pitchFamily="18" charset="0"/>
                        </a:rPr>
                        <a:t>.</a:t>
                      </a:r>
                      <a:br>
                        <a:rPr lang="fr-FR" sz="1600" b="0" dirty="0">
                          <a:solidFill>
                            <a:schemeClr val="tx1"/>
                          </a:solidFill>
                          <a:effectLst/>
                          <a:latin typeface="Cambria" panose="02040503050406030204" pitchFamily="18" charset="0"/>
                          <a:ea typeface="Cambria" panose="02040503050406030204" pitchFamily="18" charset="0"/>
                        </a:rPr>
                      </a:br>
                      <a:r>
                        <a:rPr lang="fr-FR" sz="1600" b="0" dirty="0">
                          <a:solidFill>
                            <a:schemeClr val="tx1"/>
                          </a:solidFill>
                          <a:effectLst/>
                          <a:latin typeface="Cambria" panose="02040503050406030204" pitchFamily="18" charset="0"/>
                          <a:ea typeface="Cambria" panose="02040503050406030204" pitchFamily="18" charset="0"/>
                        </a:rPr>
                        <a:t> Parfois isolée, parfois en colonie, cette orchidée thermophile se rencontre à </a:t>
                      </a:r>
                      <a:r>
                        <a:rPr lang="fr-FR" sz="1600" b="0" dirty="0" err="1">
                          <a:solidFill>
                            <a:schemeClr val="tx1"/>
                          </a:solidFill>
                          <a:effectLst/>
                          <a:latin typeface="Cambria" panose="02040503050406030204" pitchFamily="18" charset="0"/>
                          <a:ea typeface="Cambria" panose="02040503050406030204" pitchFamily="18" charset="0"/>
                        </a:rPr>
                        <a:t>mi-ombre</a:t>
                      </a:r>
                      <a:r>
                        <a:rPr lang="fr-FR" sz="1600" b="0" dirty="0">
                          <a:solidFill>
                            <a:schemeClr val="tx1"/>
                          </a:solidFill>
                          <a:effectLst/>
                          <a:latin typeface="Cambria" panose="02040503050406030204" pitchFamily="18" charset="0"/>
                          <a:ea typeface="Cambria" panose="02040503050406030204" pitchFamily="18" charset="0"/>
                        </a:rPr>
                        <a:t> en lisière de bois sur des sols calcaires.</a:t>
                      </a:r>
                      <a:br>
                        <a:rPr lang="fr-FR" sz="1600" b="0" dirty="0">
                          <a:solidFill>
                            <a:schemeClr val="tx1"/>
                          </a:solidFill>
                          <a:effectLst/>
                          <a:latin typeface="Cambria" panose="02040503050406030204" pitchFamily="18" charset="0"/>
                          <a:ea typeface="Cambria" panose="02040503050406030204" pitchFamily="18" charset="0"/>
                        </a:rPr>
                      </a:br>
                      <a:r>
                        <a:rPr lang="fr-FR" sz="1600" b="0" dirty="0">
                          <a:solidFill>
                            <a:schemeClr val="tx1"/>
                          </a:solidFill>
                          <a:effectLst/>
                          <a:latin typeface="Cambria" panose="02040503050406030204" pitchFamily="18" charset="0"/>
                          <a:ea typeface="Cambria" panose="02040503050406030204" pitchFamily="18" charset="0"/>
                        </a:rPr>
                        <a:t>Sans doute pour des raisons climatiques défavorables, l’espèce peut rester plusieurs années sans apparaître. </a:t>
                      </a:r>
                    </a:p>
                  </a:txBody>
                  <a:tcPr>
                    <a:solidFill>
                      <a:schemeClr val="bg1"/>
                    </a:solidFill>
                  </a:tcPr>
                </a:tc>
              </a:tr>
            </a:tbl>
          </a:graphicData>
        </a:graphic>
      </p:graphicFrame>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60" y="1700808"/>
            <a:ext cx="2091062"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41513" y="4581128"/>
            <a:ext cx="8530480" cy="2062103"/>
          </a:xfrm>
          <a:prstGeom prst="rect">
            <a:avLst/>
          </a:prstGeom>
        </p:spPr>
        <p:txBody>
          <a:bodyPr wrap="square">
            <a:spAutoFit/>
          </a:bodyPr>
          <a:lstStyle/>
          <a:p>
            <a:r>
              <a:rPr lang="fr-FR" sz="1600" dirty="0">
                <a:latin typeface="Cambria" panose="02040503050406030204" pitchFamily="18" charset="0"/>
                <a:ea typeface="Cambria" panose="02040503050406030204" pitchFamily="18" charset="0"/>
              </a:rPr>
              <a:t>Cependant, elle serait capable de mener à bien une floraison et un fructification souterraines, fait qui permet de souligner sa forte tendance à la </a:t>
            </a:r>
            <a:r>
              <a:rPr lang="fr-FR" sz="1600" dirty="0" err="1">
                <a:latin typeface="Cambria" panose="02040503050406030204" pitchFamily="18" charset="0"/>
                <a:ea typeface="Cambria" panose="02040503050406030204" pitchFamily="18" charset="0"/>
              </a:rPr>
              <a:t>cleistogamie</a:t>
            </a:r>
            <a:r>
              <a:rPr lang="fr-FR" sz="1600" dirty="0">
                <a:latin typeface="Cambria" panose="02040503050406030204" pitchFamily="18" charset="0"/>
                <a:ea typeface="Cambria" panose="02040503050406030204" pitchFamily="18" charset="0"/>
              </a:rPr>
              <a:t> : du grec </a:t>
            </a:r>
            <a:r>
              <a:rPr lang="fr-FR" sz="1600" i="1" dirty="0" err="1">
                <a:latin typeface="Cambria" panose="02040503050406030204" pitchFamily="18" charset="0"/>
                <a:ea typeface="Cambria" panose="02040503050406030204" pitchFamily="18" charset="0"/>
              </a:rPr>
              <a:t>cleis</a:t>
            </a:r>
            <a:r>
              <a:rPr lang="fr-FR" sz="1600" dirty="0">
                <a:latin typeface="Cambria" panose="02040503050406030204" pitchFamily="18" charset="0"/>
                <a:ea typeface="Cambria" panose="02040503050406030204" pitchFamily="18" charset="0"/>
              </a:rPr>
              <a:t> fermé et </a:t>
            </a:r>
            <a:r>
              <a:rPr lang="fr-FR" sz="1600" i="1" dirty="0" err="1">
                <a:latin typeface="Cambria" panose="02040503050406030204" pitchFamily="18" charset="0"/>
                <a:ea typeface="Cambria" panose="02040503050406030204" pitchFamily="18" charset="0"/>
              </a:rPr>
              <a:t>gamie</a:t>
            </a:r>
            <a:r>
              <a:rPr lang="fr-FR" sz="1600" dirty="0">
                <a:latin typeface="Cambria" panose="02040503050406030204" pitchFamily="18" charset="0"/>
                <a:ea typeface="Cambria" panose="02040503050406030204" pitchFamily="18" charset="0"/>
              </a:rPr>
              <a:t> reproduction : reproduction dans une fleur fermée</a:t>
            </a:r>
            <a:r>
              <a:rPr lang="fr-FR" sz="1600" dirty="0" smtClean="0">
                <a:latin typeface="Cambria" panose="02040503050406030204" pitchFamily="18" charset="0"/>
                <a:ea typeface="Cambria" panose="02040503050406030204" pitchFamily="18" charset="0"/>
              </a:rPr>
              <a:t>.</a:t>
            </a:r>
          </a:p>
          <a:p>
            <a:endParaRPr lang="fr-FR" sz="1600" dirty="0">
              <a:latin typeface="Cambria" panose="02040503050406030204" pitchFamily="18" charset="0"/>
              <a:ea typeface="Cambria" panose="02040503050406030204" pitchFamily="18" charset="0"/>
            </a:endParaRPr>
          </a:p>
          <a:p>
            <a:r>
              <a:rPr lang="fr-FR" sz="1600" dirty="0" smtClean="0">
                <a:latin typeface="Cambria" panose="02040503050406030204" pitchFamily="18" charset="0"/>
                <a:ea typeface="Cambria" panose="02040503050406030204" pitchFamily="18" charset="0"/>
              </a:rPr>
              <a:t>Comme </a:t>
            </a:r>
            <a:r>
              <a:rPr lang="fr-FR" sz="1600" dirty="0">
                <a:latin typeface="Cambria" panose="02040503050406030204" pitchFamily="18" charset="0"/>
                <a:ea typeface="Cambria" panose="02040503050406030204" pitchFamily="18" charset="0"/>
              </a:rPr>
              <a:t>chez les </a:t>
            </a:r>
            <a:r>
              <a:rPr lang="fr-FR" sz="1600" i="1" dirty="0" err="1">
                <a:latin typeface="Cambria" panose="02040503050406030204" pitchFamily="18" charset="0"/>
                <a:ea typeface="Cambria" panose="02040503050406030204" pitchFamily="18" charset="0"/>
              </a:rPr>
              <a:t>Céphalanthères</a:t>
            </a:r>
            <a:r>
              <a:rPr lang="fr-FR" sz="1600" dirty="0">
                <a:latin typeface="Cambria" panose="02040503050406030204" pitchFamily="18" charset="0"/>
                <a:ea typeface="Cambria" panose="02040503050406030204" pitchFamily="18" charset="0"/>
              </a:rPr>
              <a:t> et les </a:t>
            </a:r>
            <a:r>
              <a:rPr lang="fr-FR" sz="1600" i="1" dirty="0" err="1">
                <a:latin typeface="Cambria" panose="02040503050406030204" pitchFamily="18" charset="0"/>
                <a:ea typeface="Cambria" panose="02040503050406030204" pitchFamily="18" charset="0"/>
              </a:rPr>
              <a:t>Epipactis</a:t>
            </a:r>
            <a:r>
              <a:rPr lang="fr-FR" sz="1600" dirty="0">
                <a:latin typeface="Cambria" panose="02040503050406030204" pitchFamily="18" charset="0"/>
                <a:ea typeface="Cambria" panose="02040503050406030204" pitchFamily="18" charset="0"/>
              </a:rPr>
              <a:t>, le labelle est articulé. L’</a:t>
            </a:r>
            <a:r>
              <a:rPr lang="fr-FR" sz="1600" dirty="0" err="1">
                <a:latin typeface="Cambria" panose="02040503050406030204" pitchFamily="18" charset="0"/>
                <a:ea typeface="Cambria" panose="02040503050406030204" pitchFamily="18" charset="0"/>
              </a:rPr>
              <a:t>hypochile</a:t>
            </a:r>
            <a:r>
              <a:rPr lang="fr-FR" sz="1600" dirty="0">
                <a:latin typeface="Cambria" panose="02040503050406030204" pitchFamily="18" charset="0"/>
                <a:ea typeface="Cambria" panose="02040503050406030204" pitchFamily="18" charset="0"/>
              </a:rPr>
              <a:t> long et concave est jaunâtre, veiné de violet en dedans. L’</a:t>
            </a:r>
            <a:r>
              <a:rPr lang="fr-FR" sz="1600" dirty="0" err="1">
                <a:latin typeface="Cambria" panose="02040503050406030204" pitchFamily="18" charset="0"/>
                <a:ea typeface="Cambria" panose="02040503050406030204" pitchFamily="18" charset="0"/>
              </a:rPr>
              <a:t>épichile</a:t>
            </a:r>
            <a:r>
              <a:rPr lang="fr-FR" sz="1600" dirty="0">
                <a:latin typeface="Cambria" panose="02040503050406030204" pitchFamily="18" charset="0"/>
                <a:ea typeface="Cambria" panose="02040503050406030204" pitchFamily="18" charset="0"/>
              </a:rPr>
              <a:t> également long est plus ou moins cordiforme, la pointe tournée vers le bas et les bords relevés et crénelés. Une autre caractéristique de l’espèce est la présence d’un éperon long, dirigé vers le bas.</a:t>
            </a:r>
          </a:p>
        </p:txBody>
      </p:sp>
    </p:spTree>
    <p:extLst>
      <p:ext uri="{BB962C8B-B14F-4D97-AF65-F5344CB8AC3E}">
        <p14:creationId xmlns:p14="http://schemas.microsoft.com/office/powerpoint/2010/main" val="790396521"/>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204028"/>
            <a:ext cx="8208912" cy="938719"/>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Limodorum</a:t>
            </a: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trabutianum</a:t>
            </a:r>
            <a:r>
              <a:rPr kumimoji="0" lang="fr-FR" altLang="fr-FR" sz="600"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8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8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BATTANDIER 1886</a:t>
            </a:r>
            <a:r>
              <a:rPr kumimoji="0" lang="fr-FR" altLang="fr-FR"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Limodorum</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abortivum</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subsp</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trabutianum</a:t>
            </a:r>
            <a:r>
              <a:rPr kumimoji="0" lang="fr-FR" altLang="fr-FR" sz="1600"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ROUY 1912</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Limodore</a:t>
            </a: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à éperon court</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4127497535"/>
              </p:ext>
            </p:extLst>
          </p:nvPr>
        </p:nvGraphicFramePr>
        <p:xfrm>
          <a:off x="323528" y="1268760"/>
          <a:ext cx="8568954" cy="432048"/>
        </p:xfrm>
        <a:graphic>
          <a:graphicData uri="http://schemas.openxmlformats.org/drawingml/2006/table">
            <a:tbl>
              <a:tblPr/>
              <a:tblGrid>
                <a:gridCol w="696078"/>
                <a:gridCol w="696078"/>
                <a:gridCol w="696078"/>
                <a:gridCol w="480053"/>
                <a:gridCol w="240027"/>
                <a:gridCol w="720080"/>
                <a:gridCol w="720080"/>
                <a:gridCol w="720080"/>
                <a:gridCol w="720080"/>
                <a:gridCol w="720080"/>
                <a:gridCol w="720080"/>
                <a:gridCol w="720080"/>
                <a:gridCol w="720080"/>
              </a:tblGrid>
              <a:tr h="432048">
                <a:tc>
                  <a:txBody>
                    <a:bodyPr/>
                    <a:lstStyle/>
                    <a:p>
                      <a:pPr algn="ctr"/>
                      <a:r>
                        <a:rPr lang="fr-FR" i="1" dirty="0" smtClean="0">
                          <a:solidFill>
                            <a:schemeClr val="bg1"/>
                          </a:solidFill>
                          <a:effectLst/>
                        </a:rPr>
                        <a:t>J</a:t>
                      </a:r>
                      <a:endParaRPr lang="fr-FR" i="1" dirty="0">
                        <a:solidFill>
                          <a:schemeClr val="bg1"/>
                        </a:solidFill>
                        <a:effectLst/>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i="1" dirty="0" smtClean="0">
                          <a:solidFill>
                            <a:schemeClr val="bg1"/>
                          </a:solidFill>
                          <a:effectLst/>
                        </a:rPr>
                        <a:t>F</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i="1" dirty="0" smtClean="0">
                          <a:solidFill>
                            <a:schemeClr val="bg1"/>
                          </a:solidFill>
                          <a:effectLst/>
                        </a:rPr>
                        <a:t>M</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i="1" dirty="0" smtClean="0">
                          <a:solidFill>
                            <a:schemeClr val="bg1"/>
                          </a:solidFill>
                          <a:effectLst/>
                        </a:rPr>
                        <a:t>A</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i="1" dirty="0" smtClean="0">
                          <a:solidFill>
                            <a:schemeClr val="bg1"/>
                          </a:solidFill>
                          <a:effectLst/>
                        </a:rPr>
                        <a:t>A</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i="1" dirty="0">
                          <a:solidFill>
                            <a:schemeClr val="bg1"/>
                          </a:solidFill>
                          <a:effectLst/>
                        </a:rPr>
                        <a:t> </a:t>
                      </a:r>
                      <a:r>
                        <a:rPr lang="fr-FR" i="1" dirty="0" smtClean="0">
                          <a:solidFill>
                            <a:schemeClr val="bg1"/>
                          </a:solidFill>
                          <a:effectLst/>
                        </a:rPr>
                        <a:t>M</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i="1" dirty="0" err="1" smtClean="0">
                          <a:solidFill>
                            <a:schemeClr val="bg1"/>
                          </a:solidFill>
                          <a:effectLst/>
                        </a:rPr>
                        <a:t>Jn</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i="1" dirty="0" err="1" smtClean="0">
                          <a:solidFill>
                            <a:schemeClr val="bg1"/>
                          </a:solidFill>
                          <a:effectLst/>
                        </a:rPr>
                        <a:t>Jt</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i="1" dirty="0" smtClean="0">
                          <a:solidFill>
                            <a:schemeClr val="bg1"/>
                          </a:solidFill>
                          <a:effectLst/>
                        </a:rPr>
                        <a:t>A</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i="1" dirty="0" smtClean="0">
                          <a:solidFill>
                            <a:schemeClr val="bg1"/>
                          </a:solidFill>
                          <a:effectLst/>
                        </a:rPr>
                        <a:t>S</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i="1" dirty="0" smtClean="0">
                          <a:solidFill>
                            <a:schemeClr val="bg1"/>
                          </a:solidFill>
                          <a:effectLst/>
                        </a:rPr>
                        <a:t>O</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i="1" dirty="0" smtClean="0">
                          <a:solidFill>
                            <a:schemeClr val="bg1"/>
                          </a:solidFill>
                          <a:effectLst/>
                        </a:rPr>
                        <a:t>N</a:t>
                      </a:r>
                      <a:endParaRPr lang="fr-FR"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i="1" dirty="0">
                          <a:solidFill>
                            <a:schemeClr val="bg1"/>
                          </a:solidFill>
                          <a:effectLst/>
                        </a:rPr>
                        <a:t>D</a:t>
                      </a: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62944310"/>
              </p:ext>
            </p:extLst>
          </p:nvPr>
        </p:nvGraphicFramePr>
        <p:xfrm>
          <a:off x="323528" y="1844824"/>
          <a:ext cx="8568952" cy="3505200"/>
        </p:xfrm>
        <a:graphic>
          <a:graphicData uri="http://schemas.openxmlformats.org/drawingml/2006/table">
            <a:tbl>
              <a:tblPr firstRow="1" bandRow="1">
                <a:tableStyleId>{5C22544A-7EE6-4342-B048-85BDC9FD1C3A}</a:tableStyleId>
              </a:tblPr>
              <a:tblGrid>
                <a:gridCol w="2736304"/>
                <a:gridCol w="5832648"/>
              </a:tblGrid>
              <a:tr h="370840">
                <a:tc>
                  <a:txBody>
                    <a:bodyPr/>
                    <a:lstStyle/>
                    <a:p>
                      <a:endParaRPr lang="fr-FR" dirty="0"/>
                    </a:p>
                  </a:txBody>
                  <a:tcPr>
                    <a:solidFill>
                      <a:schemeClr val="bg1"/>
                    </a:solidFill>
                  </a:tcPr>
                </a:tc>
                <a:tc>
                  <a:txBody>
                    <a:bodyPr/>
                    <a:lstStyle/>
                    <a:p>
                      <a:r>
                        <a:rPr lang="fr-FR" sz="1600" b="0" i="1" dirty="0" err="1" smtClean="0">
                          <a:solidFill>
                            <a:srgbClr val="400000"/>
                          </a:solidFill>
                          <a:effectLst/>
                          <a:latin typeface="Cambria" panose="02040503050406030204" pitchFamily="18" charset="0"/>
                          <a:ea typeface="Cambria" panose="02040503050406030204" pitchFamily="18" charset="0"/>
                        </a:rPr>
                        <a:t>Limodorum</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trabutianum</a:t>
                      </a:r>
                      <a:r>
                        <a:rPr lang="fr-FR" sz="1600" b="0" i="0" dirty="0" smtClean="0">
                          <a:solidFill>
                            <a:srgbClr val="400000"/>
                          </a:solidFill>
                          <a:effectLst/>
                          <a:latin typeface="Cambria" panose="02040503050406030204" pitchFamily="18" charset="0"/>
                          <a:ea typeface="Cambria" panose="02040503050406030204" pitchFamily="18" charset="0"/>
                        </a:rPr>
                        <a:t> est un plante plus grêle que </a:t>
                      </a:r>
                      <a:r>
                        <a:rPr lang="fr-FR" sz="1600" b="0" i="1" dirty="0" err="1" smtClean="0">
                          <a:solidFill>
                            <a:srgbClr val="400000"/>
                          </a:solidFill>
                          <a:effectLst/>
                          <a:latin typeface="Cambria" panose="02040503050406030204" pitchFamily="18" charset="0"/>
                          <a:ea typeface="Cambria" panose="02040503050406030204" pitchFamily="18" charset="0"/>
                        </a:rPr>
                        <a:t>Limodorum</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abortivum</a:t>
                      </a:r>
                      <a:r>
                        <a:rPr lang="fr-FR" sz="1600" b="0" i="0" dirty="0" smtClean="0">
                          <a:solidFill>
                            <a:srgbClr val="400000"/>
                          </a:solidFill>
                          <a:effectLst/>
                          <a:latin typeface="Cambria" panose="02040503050406030204" pitchFamily="18" charset="0"/>
                          <a:ea typeface="Cambria" panose="02040503050406030204" pitchFamily="18" charset="0"/>
                        </a:rPr>
                        <a:t>, avec une tige souvent plus verdâtre. Les fleurs sont plus petites, plus nombreuses et souvent plus ouvertes. Les pièces du périanthe généralement dirigées vers le haut, ne sont pas différenciées. Très sporadique cette Orchidée semble localisée dans notre région aux confins du Poitou et de la Saintonge dans les mêmes biotopes que l’autre espèce du genre, mais sur des sols plus thermophiles.</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Longtemps considérée comme espèce régionale sous la dénomination de</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Limodorum</a:t>
                      </a:r>
                      <a:r>
                        <a:rPr lang="fr-FR" sz="1600" b="0" i="1" dirty="0" smtClean="0">
                          <a:solidFill>
                            <a:srgbClr val="400000"/>
                          </a:solidFill>
                          <a:effectLst/>
                          <a:latin typeface="Cambria" panose="02040503050406030204" pitchFamily="18" charset="0"/>
                          <a:ea typeface="Cambria" panose="02040503050406030204" pitchFamily="18" charset="0"/>
                        </a:rPr>
                        <a:t> occidentale</a:t>
                      </a:r>
                      <a:r>
                        <a:rPr lang="fr-FR" sz="1600" b="0" i="0" dirty="0" smtClean="0">
                          <a:solidFill>
                            <a:srgbClr val="400000"/>
                          </a:solidFill>
                          <a:effectLst/>
                          <a:latin typeface="Cambria" panose="02040503050406030204" pitchFamily="18" charset="0"/>
                          <a:ea typeface="Cambria" panose="02040503050406030204" pitchFamily="18" charset="0"/>
                        </a:rPr>
                        <a:t> ROUY, faut-il considérer aujourd’hui que ce </a:t>
                      </a:r>
                      <a:r>
                        <a:rPr lang="fr-FR" sz="1600" b="0" i="1" dirty="0" err="1" smtClean="0">
                          <a:solidFill>
                            <a:srgbClr val="400000"/>
                          </a:solidFill>
                          <a:effectLst/>
                          <a:latin typeface="Cambria" panose="02040503050406030204" pitchFamily="18" charset="0"/>
                          <a:ea typeface="Cambria" panose="02040503050406030204" pitchFamily="18" charset="0"/>
                        </a:rPr>
                        <a:t>Limodorum</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trabutianum</a:t>
                      </a:r>
                      <a:r>
                        <a:rPr lang="fr-FR" sz="1600" b="0" i="0" dirty="0" smtClean="0">
                          <a:solidFill>
                            <a:srgbClr val="400000"/>
                          </a:solidFill>
                          <a:effectLst/>
                          <a:latin typeface="Cambria" panose="02040503050406030204" pitchFamily="18" charset="0"/>
                          <a:ea typeface="Cambria" panose="02040503050406030204" pitchFamily="18" charset="0"/>
                        </a:rPr>
                        <a:t>, seulement présent en France dans notre région, est bien l’espèce maghrébine et lusitanienne arrêtée dans son expansion par un Charles Martel... d’ordre climatique.</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16831"/>
            <a:ext cx="2664296" cy="338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au 4"/>
          <p:cNvGraphicFramePr>
            <a:graphicFrameLocks noGrp="1"/>
          </p:cNvGraphicFramePr>
          <p:nvPr>
            <p:extLst>
              <p:ext uri="{D42A27DB-BD31-4B8C-83A1-F6EECF244321}">
                <p14:modId xmlns:p14="http://schemas.microsoft.com/office/powerpoint/2010/main" val="617507370"/>
              </p:ext>
            </p:extLst>
          </p:nvPr>
        </p:nvGraphicFramePr>
        <p:xfrm>
          <a:off x="265336" y="5445224"/>
          <a:ext cx="8229600" cy="1066800"/>
        </p:xfrm>
        <a:graphic>
          <a:graphicData uri="http://schemas.openxmlformats.org/drawingml/2006/table">
            <a:tbl>
              <a:tblPr/>
              <a:tblGrid>
                <a:gridCol w="8229600"/>
              </a:tblGrid>
              <a:tr h="0">
                <a:tc>
                  <a:txBody>
                    <a:bodyPr/>
                    <a:lstStyle/>
                    <a:p>
                      <a:pPr algn="l" fontAlgn="t"/>
                      <a:r>
                        <a:rPr lang="fr-FR" sz="1600" dirty="0">
                          <a:effectLst/>
                          <a:latin typeface="Cambria" panose="02040503050406030204" pitchFamily="18" charset="0"/>
                          <a:ea typeface="Cambria" panose="02040503050406030204" pitchFamily="18" charset="0"/>
                        </a:rPr>
                        <a:t>Le labelle non articulé est entier, le plus souvent semblable aux autres pièces florales, parfois cordiforme et court, la pointe dirigée vers le bas.</a:t>
                      </a:r>
                      <a:br>
                        <a:rPr lang="fr-FR" sz="1600" dirty="0">
                          <a:effectLst/>
                          <a:latin typeface="Cambria" panose="02040503050406030204" pitchFamily="18" charset="0"/>
                          <a:ea typeface="Cambria" panose="02040503050406030204" pitchFamily="18" charset="0"/>
                        </a:rPr>
                      </a:br>
                      <a:r>
                        <a:rPr lang="fr-FR" sz="1600" dirty="0">
                          <a:effectLst/>
                          <a:latin typeface="Cambria" panose="02040503050406030204" pitchFamily="18" charset="0"/>
                          <a:ea typeface="Cambria" panose="02040503050406030204" pitchFamily="18" charset="0"/>
                        </a:rPr>
                        <a:t>L’éperon est rudimentaire, soit réduit à un bourrelet, soit plus rarement d’une longueur de quatre à cinq millimètres</a:t>
                      </a:r>
                      <a:r>
                        <a:rPr lang="fr-FR" sz="1600" dirty="0" smtClean="0">
                          <a:effectLst/>
                          <a:latin typeface="Cambria" panose="02040503050406030204" pitchFamily="18" charset="0"/>
                          <a:ea typeface="Cambria" panose="02040503050406030204" pitchFamily="18" charset="0"/>
                        </a:rPr>
                        <a:t>.</a:t>
                      </a:r>
                      <a:endParaRPr lang="fr-FR" sz="1600" dirty="0">
                        <a:effectLst/>
                        <a:latin typeface="Cambria" panose="02040503050406030204" pitchFamily="18" charset="0"/>
                        <a:ea typeface="Cambria" panose="02040503050406030204" pitchFamily="18" charset="0"/>
                      </a:endParaRPr>
                    </a:p>
                  </a:txBody>
                  <a:tcPr>
                    <a:lnL>
                      <a:noFill/>
                    </a:lnL>
                    <a:lnR>
                      <a:noFill/>
                    </a:lnR>
                    <a:lnT>
                      <a:noFill/>
                    </a:lnT>
                    <a:lnB>
                      <a:noFill/>
                    </a:lnB>
                    <a:solidFill>
                      <a:schemeClr val="bg1"/>
                    </a:solidFill>
                  </a:tcPr>
                </a:tc>
              </a:tr>
            </a:tbl>
          </a:graphicData>
        </a:graphic>
      </p:graphicFrame>
    </p:spTree>
    <p:extLst>
      <p:ext uri="{BB962C8B-B14F-4D97-AF65-F5344CB8AC3E}">
        <p14:creationId xmlns:p14="http://schemas.microsoft.com/office/powerpoint/2010/main" val="3766303118"/>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9775653"/>
              </p:ext>
            </p:extLst>
          </p:nvPr>
        </p:nvGraphicFramePr>
        <p:xfrm>
          <a:off x="251520" y="0"/>
          <a:ext cx="5715000" cy="1097280"/>
        </p:xfrm>
        <a:graphic>
          <a:graphicData uri="http://schemas.openxmlformats.org/drawingml/2006/table">
            <a:tbl>
              <a:tblPr/>
              <a:tblGrid>
                <a:gridCol w="5715000"/>
              </a:tblGrid>
              <a:tr h="0">
                <a:tc>
                  <a:txBody>
                    <a:bodyPr/>
                    <a:lstStyle/>
                    <a:p>
                      <a:pPr algn="l" fontAlgn="ctr"/>
                      <a:r>
                        <a:rPr lang="fr-FR" dirty="0">
                          <a:solidFill>
                            <a:srgbClr val="FF0000"/>
                          </a:solidFill>
                          <a:effectLst/>
                        </a:rPr>
                        <a:t/>
                      </a:r>
                      <a:br>
                        <a:rPr lang="fr-FR" dirty="0">
                          <a:solidFill>
                            <a:srgbClr val="FF0000"/>
                          </a:solidFill>
                          <a:effectLst/>
                        </a:rPr>
                      </a:br>
                      <a:r>
                        <a:rPr lang="fr-FR" b="1" i="1" dirty="0">
                          <a:solidFill>
                            <a:srgbClr val="FF0000"/>
                          </a:solidFill>
                          <a:effectLst/>
                          <a:latin typeface="Cambria" panose="02040503050406030204" pitchFamily="18" charset="0"/>
                          <a:ea typeface="Cambria" panose="02040503050406030204" pitchFamily="18" charset="0"/>
                        </a:rPr>
                        <a:t>Liparis</a:t>
                      </a:r>
                      <a:r>
                        <a:rPr lang="fr-FR" i="1" dirty="0">
                          <a:solidFill>
                            <a:srgbClr val="FF0000"/>
                          </a:solidFill>
                          <a:effectLst/>
                          <a:latin typeface="Cambria" panose="02040503050406030204" pitchFamily="18" charset="0"/>
                          <a:ea typeface="Cambria" panose="02040503050406030204" pitchFamily="18" charset="0"/>
                        </a:rPr>
                        <a:t> </a:t>
                      </a:r>
                      <a:r>
                        <a:rPr lang="fr-FR" i="1" dirty="0" err="1">
                          <a:solidFill>
                            <a:srgbClr val="FF0000"/>
                          </a:solidFill>
                          <a:effectLst/>
                          <a:latin typeface="Cambria" panose="02040503050406030204" pitchFamily="18" charset="0"/>
                          <a:ea typeface="Cambria" panose="02040503050406030204" pitchFamily="18" charset="0"/>
                        </a:rPr>
                        <a:t>lœselii</a:t>
                      </a:r>
                      <a:r>
                        <a:rPr lang="fr-FR" i="1" dirty="0">
                          <a:effectLst/>
                          <a:latin typeface="Cambria" panose="02040503050406030204" pitchFamily="18" charset="0"/>
                          <a:ea typeface="Cambria" panose="02040503050406030204" pitchFamily="18" charset="0"/>
                        </a:rPr>
                        <a:t> </a:t>
                      </a:r>
                      <a:r>
                        <a:rPr lang="fr-FR" dirty="0">
                          <a:effectLst/>
                        </a:rPr>
                        <a:t>  </a:t>
                      </a:r>
                      <a:r>
                        <a:rPr lang="fr-FR" sz="1600" dirty="0">
                          <a:solidFill>
                            <a:srgbClr val="FF0000"/>
                          </a:solidFill>
                          <a:effectLst/>
                          <a:latin typeface="Cambria" panose="02040503050406030204" pitchFamily="18" charset="0"/>
                          <a:ea typeface="Cambria" panose="02040503050406030204" pitchFamily="18" charset="0"/>
                        </a:rPr>
                        <a:t>(LINNE) L.C.M.RICHARD 1817</a:t>
                      </a:r>
                      <a:r>
                        <a:rPr lang="fr-FR" sz="1600" dirty="0">
                          <a:effectLst/>
                          <a:latin typeface="Cambria" panose="02040503050406030204" pitchFamily="18" charset="0"/>
                          <a:ea typeface="Cambria" panose="02040503050406030204" pitchFamily="18" charset="0"/>
                        </a:rPr>
                        <a:t/>
                      </a:r>
                      <a:br>
                        <a:rPr lang="fr-FR" sz="1600" dirty="0">
                          <a:effectLst/>
                          <a:latin typeface="Cambria" panose="02040503050406030204" pitchFamily="18" charset="0"/>
                          <a:ea typeface="Cambria" panose="02040503050406030204" pitchFamily="18" charset="0"/>
                        </a:rPr>
                      </a:br>
                      <a:r>
                        <a:rPr lang="fr-FR" sz="1800" i="1" dirty="0" err="1">
                          <a:effectLst/>
                          <a:latin typeface="Cambria" panose="02040503050406030204" pitchFamily="18" charset="0"/>
                          <a:ea typeface="Cambria" panose="02040503050406030204" pitchFamily="18" charset="0"/>
                        </a:rPr>
                        <a:t>Malaxis</a:t>
                      </a:r>
                      <a:r>
                        <a:rPr lang="fr-FR" sz="1800" i="1" dirty="0">
                          <a:effectLst/>
                          <a:latin typeface="Cambria" panose="02040503050406030204" pitchFamily="18" charset="0"/>
                          <a:ea typeface="Cambria" panose="02040503050406030204" pitchFamily="18" charset="0"/>
                        </a:rPr>
                        <a:t> </a:t>
                      </a:r>
                      <a:r>
                        <a:rPr lang="fr-FR" sz="1800" i="1" dirty="0" err="1">
                          <a:effectLst/>
                          <a:latin typeface="Cambria" panose="02040503050406030204" pitchFamily="18" charset="0"/>
                          <a:ea typeface="Cambria" panose="02040503050406030204" pitchFamily="18" charset="0"/>
                        </a:rPr>
                        <a:t>lœselii</a:t>
                      </a:r>
                      <a:r>
                        <a:rPr lang="fr-FR" sz="1800" i="1" dirty="0">
                          <a:effectLst/>
                          <a:latin typeface="Cambria" panose="02040503050406030204" pitchFamily="18" charset="0"/>
                          <a:ea typeface="Cambria" panose="02040503050406030204" pitchFamily="18" charset="0"/>
                        </a:rPr>
                        <a:t>  </a:t>
                      </a:r>
                      <a:r>
                        <a:rPr lang="fr-FR" sz="1600" i="0" dirty="0">
                          <a:effectLst/>
                          <a:latin typeface="Cambria" panose="02040503050406030204" pitchFamily="18" charset="0"/>
                          <a:ea typeface="Cambria" panose="02040503050406030204" pitchFamily="18" charset="0"/>
                        </a:rPr>
                        <a:t>SWARTZ </a:t>
                      </a:r>
                      <a:r>
                        <a:rPr lang="fr-FR" sz="1600" i="0" dirty="0" smtClean="0">
                          <a:effectLst/>
                          <a:latin typeface="Cambria" panose="02040503050406030204" pitchFamily="18" charset="0"/>
                          <a:ea typeface="Cambria" panose="02040503050406030204" pitchFamily="18" charset="0"/>
                        </a:rPr>
                        <a:t>1800</a:t>
                      </a:r>
                      <a:r>
                        <a:rPr lang="fr-FR" sz="1600" i="0" dirty="0">
                          <a:effectLst/>
                          <a:latin typeface="Cambria" panose="02040503050406030204" pitchFamily="18" charset="0"/>
                          <a:ea typeface="Cambria" panose="02040503050406030204" pitchFamily="18" charset="0"/>
                        </a:rPr>
                        <a:t/>
                      </a:r>
                      <a:br>
                        <a:rPr lang="fr-FR" sz="1600" i="0" dirty="0">
                          <a:effectLst/>
                          <a:latin typeface="Cambria" panose="02040503050406030204" pitchFamily="18" charset="0"/>
                          <a:ea typeface="Cambria" panose="02040503050406030204" pitchFamily="18" charset="0"/>
                        </a:rPr>
                      </a:br>
                      <a:r>
                        <a:rPr lang="fr-FR" dirty="0">
                          <a:effectLst/>
                          <a:latin typeface="Cambria" panose="02040503050406030204" pitchFamily="18" charset="0"/>
                          <a:ea typeface="Cambria" panose="02040503050406030204" pitchFamily="18" charset="0"/>
                        </a:rPr>
                        <a:t>Liparis de </a:t>
                      </a:r>
                      <a:r>
                        <a:rPr lang="fr-FR" dirty="0" err="1">
                          <a:effectLst/>
                          <a:latin typeface="Cambria" panose="02040503050406030204" pitchFamily="18" charset="0"/>
                          <a:ea typeface="Cambria" panose="02040503050406030204" pitchFamily="18" charset="0"/>
                        </a:rPr>
                        <a:t>Lœsel</a:t>
                      </a:r>
                      <a:endParaRPr lang="fr-FR" dirty="0">
                        <a:effectLst/>
                        <a:latin typeface="Cambria" panose="02040503050406030204" pitchFamily="18" charset="0"/>
                        <a:ea typeface="Cambria" panose="02040503050406030204" pitchFamily="18" charset="0"/>
                      </a:endParaRPr>
                    </a:p>
                  </a:txBody>
                  <a:tcPr marL="0" marR="0" marT="0" marB="0" anchor="ctr">
                    <a:lnL>
                      <a:noFill/>
                    </a:lnL>
                    <a:lnR>
                      <a:noFill/>
                    </a:lnR>
                    <a:lnT>
                      <a:noFill/>
                    </a:lnT>
                    <a:lnB>
                      <a:noFill/>
                    </a:lnB>
                    <a:solidFill>
                      <a:schemeClr val="bg1"/>
                    </a:solidFill>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300804767"/>
              </p:ext>
            </p:extLst>
          </p:nvPr>
        </p:nvGraphicFramePr>
        <p:xfrm>
          <a:off x="251520" y="1268760"/>
          <a:ext cx="8568948" cy="432048"/>
        </p:xfrm>
        <a:graphic>
          <a:graphicData uri="http://schemas.openxmlformats.org/drawingml/2006/table">
            <a:tbl>
              <a:tblPr/>
              <a:tblGrid>
                <a:gridCol w="714079"/>
                <a:gridCol w="714079"/>
                <a:gridCol w="714079"/>
                <a:gridCol w="714079"/>
                <a:gridCol w="714079"/>
                <a:gridCol w="714079"/>
                <a:gridCol w="714079"/>
                <a:gridCol w="714079"/>
                <a:gridCol w="714079"/>
                <a:gridCol w="714079"/>
                <a:gridCol w="714079"/>
                <a:gridCol w="714079"/>
              </a:tblGrid>
              <a:tr h="432048">
                <a:tc>
                  <a:txBody>
                    <a:bodyPr/>
                    <a:lstStyle/>
                    <a:p>
                      <a:pPr algn="ctr"/>
                      <a:r>
                        <a:rPr lang="fr-FR" b="1" i="1" dirty="0" smtClean="0">
                          <a:solidFill>
                            <a:schemeClr val="bg1"/>
                          </a:solidFill>
                          <a:effectLst/>
                        </a:rPr>
                        <a:t>J</a:t>
                      </a:r>
                      <a:endParaRPr lang="fr-FR" b="1" i="1" dirty="0">
                        <a:solidFill>
                          <a:schemeClr val="bg1"/>
                        </a:solidFill>
                        <a:effectLst/>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rPr>
                        <a:t>F</a:t>
                      </a:r>
                      <a:endParaRPr lang="fr-FR"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rPr>
                        <a:t>M</a:t>
                      </a:r>
                      <a:endParaRPr lang="fr-FR"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rPr>
                        <a:t>A</a:t>
                      </a:r>
                      <a:endParaRPr lang="fr-FR"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rPr>
                        <a:t>M</a:t>
                      </a:r>
                      <a:endParaRPr lang="fr-FR"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err="1" smtClean="0">
                          <a:solidFill>
                            <a:schemeClr val="bg1"/>
                          </a:solidFill>
                          <a:effectLst/>
                        </a:rPr>
                        <a:t>Jn</a:t>
                      </a:r>
                      <a:endParaRPr lang="fr-FR"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b="1" i="1" dirty="0" err="1" smtClean="0">
                          <a:solidFill>
                            <a:schemeClr val="bg1"/>
                          </a:solidFill>
                          <a:effectLst/>
                        </a:rPr>
                        <a:t>Jt</a:t>
                      </a:r>
                      <a:endParaRPr lang="fr-FR"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rPr>
                        <a:t>A</a:t>
                      </a:r>
                      <a:endParaRPr lang="fr-FR"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rPr>
                        <a:t>S</a:t>
                      </a:r>
                      <a:endParaRPr lang="fr-FR"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rPr>
                        <a:t>O</a:t>
                      </a:r>
                      <a:endParaRPr lang="fr-FR"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rPr>
                        <a:t>N</a:t>
                      </a:r>
                      <a:endParaRPr lang="fr-FR" b="1" i="1" dirty="0">
                        <a:solidFill>
                          <a:schemeClr val="bg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a:solidFill>
                            <a:schemeClr val="bg1"/>
                          </a:solidFill>
                          <a:effectLst/>
                        </a:rPr>
                        <a:t>D</a:t>
                      </a: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1976563184"/>
              </p:ext>
            </p:extLst>
          </p:nvPr>
        </p:nvGraphicFramePr>
        <p:xfrm>
          <a:off x="251520" y="1844824"/>
          <a:ext cx="8640960" cy="3017520"/>
        </p:xfrm>
        <a:graphic>
          <a:graphicData uri="http://schemas.openxmlformats.org/drawingml/2006/table">
            <a:tbl>
              <a:tblPr firstRow="1" bandRow="1">
                <a:tableStyleId>{5C22544A-7EE6-4342-B048-85BDC9FD1C3A}</a:tableStyleId>
              </a:tblPr>
              <a:tblGrid>
                <a:gridCol w="2736304"/>
                <a:gridCol w="5904656"/>
              </a:tblGrid>
              <a:tr h="370840">
                <a:tc>
                  <a:txBody>
                    <a:bodyPr/>
                    <a:lstStyle/>
                    <a:p>
                      <a:endParaRPr lang="fr-FR" dirty="0"/>
                    </a:p>
                  </a:txBody>
                  <a:tcPr>
                    <a:solidFill>
                      <a:schemeClr val="bg1"/>
                    </a:solidFill>
                  </a:tcPr>
                </a:tc>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La patience sera la compagne la plus sûre du chercheur de </a:t>
                      </a:r>
                      <a:r>
                        <a:rPr lang="fr-FR" sz="1600" b="0" i="1" dirty="0" smtClean="0">
                          <a:solidFill>
                            <a:srgbClr val="400000"/>
                          </a:solidFill>
                          <a:effectLst/>
                          <a:latin typeface="Cambria" panose="02040503050406030204" pitchFamily="18" charset="0"/>
                          <a:ea typeface="Cambria" panose="02040503050406030204" pitchFamily="18" charset="0"/>
                        </a:rPr>
                        <a:t>Liparis</a:t>
                      </a:r>
                      <a:r>
                        <a:rPr lang="fr-FR" sz="1600" b="0" i="0" dirty="0" smtClean="0">
                          <a:solidFill>
                            <a:srgbClr val="400000"/>
                          </a:solidFill>
                          <a:effectLst/>
                          <a:latin typeface="Cambria" panose="02040503050406030204" pitchFamily="18" charset="0"/>
                          <a:ea typeface="Cambria" panose="02040503050406030204" pitchFamily="18" charset="0"/>
                        </a:rPr>
                        <a:t>. Les tourbières alcalines sont rares dans notre région et l’hôte recherché, rarissime, est d’une discrétion qui frise la timidité. Quand enfin la plante sera trouvée, la loupe sera nécessaire pour observer ses fleurs jaune-verdâtre. Il est alors possible d’admirer les pétales et les sépales effilés ainsi que le labelle à bords dentelés ou ondulés. Bon courage aux amateurs !</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Le </a:t>
                      </a:r>
                      <a:r>
                        <a:rPr lang="fr-FR" sz="1600" b="0" i="1" dirty="0" smtClean="0">
                          <a:solidFill>
                            <a:srgbClr val="400000"/>
                          </a:solidFill>
                          <a:effectLst/>
                          <a:latin typeface="Cambria" panose="02040503050406030204" pitchFamily="18" charset="0"/>
                          <a:ea typeface="Cambria" panose="02040503050406030204" pitchFamily="18" charset="0"/>
                        </a:rPr>
                        <a:t>Liparis</a:t>
                      </a:r>
                      <a:r>
                        <a:rPr lang="fr-FR" sz="1600" b="0" i="0" dirty="0" smtClean="0">
                          <a:solidFill>
                            <a:srgbClr val="400000"/>
                          </a:solidFill>
                          <a:effectLst/>
                          <a:latin typeface="Cambria" panose="02040503050406030204" pitchFamily="18" charset="0"/>
                          <a:ea typeface="Cambria" panose="02040503050406030204" pitchFamily="18" charset="0"/>
                        </a:rPr>
                        <a:t> comme la sublime assemblée des Orchidées des zones humides recule partout, détrôné par l’usurpateur </a:t>
                      </a:r>
                      <a:r>
                        <a:rPr lang="fr-FR" sz="1600" b="0" i="1" dirty="0" err="1" smtClean="0">
                          <a:solidFill>
                            <a:srgbClr val="400000"/>
                          </a:solidFill>
                          <a:effectLst/>
                          <a:latin typeface="Cambria" panose="02040503050406030204" pitchFamily="18" charset="0"/>
                          <a:ea typeface="Cambria" panose="02040503050406030204" pitchFamily="18" charset="0"/>
                        </a:rPr>
                        <a:t>Zea</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Mays</a:t>
                      </a:r>
                      <a:r>
                        <a:rPr lang="fr-FR" sz="1600" b="0" i="0" dirty="0" smtClean="0">
                          <a:solidFill>
                            <a:srgbClr val="400000"/>
                          </a:solidFill>
                          <a:effectLst/>
                          <a:latin typeface="Cambria" panose="02040503050406030204" pitchFamily="18" charset="0"/>
                          <a:ea typeface="Cambria" panose="02040503050406030204" pitchFamily="18" charset="0"/>
                        </a:rPr>
                        <a:t>, parvenu infécond et pourtant si prolifique, quasi déifié par des adorateurs dont la préoccupation majeure n’est certainement pas le maintien d’un environnement </a:t>
                      </a:r>
                      <a:r>
                        <a:rPr lang="fr-FR" sz="1600" b="0" i="0" dirty="0" err="1" smtClean="0">
                          <a:solidFill>
                            <a:srgbClr val="400000"/>
                          </a:solidFill>
                          <a:effectLst/>
                          <a:latin typeface="Cambria" panose="02040503050406030204" pitchFamily="18" charset="0"/>
                          <a:ea typeface="Cambria" panose="02040503050406030204" pitchFamily="18" charset="0"/>
                        </a:rPr>
                        <a:t>diversfié</a:t>
                      </a:r>
                      <a:r>
                        <a:rPr lang="fr-FR" sz="1600" b="0" i="0" dirty="0" smtClean="0">
                          <a:solidFill>
                            <a:srgbClr val="400000"/>
                          </a:solidFill>
                          <a:effectLst/>
                          <a:latin typeface="Cambria" panose="02040503050406030204" pitchFamily="18" charset="0"/>
                          <a:ea typeface="Cambria" panose="02040503050406030204" pitchFamily="18" charset="0"/>
                        </a:rPr>
                        <a:t> et harmonieux.</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234094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1520" y="5301208"/>
            <a:ext cx="8640960" cy="830997"/>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Le </a:t>
            </a:r>
            <a:r>
              <a:rPr lang="fr-FR" sz="1600" i="1" dirty="0">
                <a:solidFill>
                  <a:srgbClr val="400000"/>
                </a:solidFill>
                <a:latin typeface="Cambria" panose="02040503050406030204" pitchFamily="18" charset="0"/>
                <a:ea typeface="Cambria" panose="02040503050406030204" pitchFamily="18" charset="0"/>
              </a:rPr>
              <a:t>Liparis</a:t>
            </a:r>
            <a:r>
              <a:rPr lang="fr-FR" sz="1600" dirty="0">
                <a:solidFill>
                  <a:srgbClr val="400000"/>
                </a:solidFill>
                <a:latin typeface="Cambria" panose="02040503050406030204" pitchFamily="18" charset="0"/>
                <a:ea typeface="Cambria" panose="02040503050406030204" pitchFamily="18" charset="0"/>
              </a:rPr>
              <a:t> est caractérisé par ses deux (ou trois) feuilles basales luisantes. </a:t>
            </a:r>
            <a:r>
              <a:rPr lang="fr-FR" sz="1600" dirty="0">
                <a:latin typeface="Cambria" panose="02040503050406030204" pitchFamily="18" charset="0"/>
                <a:ea typeface="Cambria" panose="02040503050406030204" pitchFamily="18" charset="0"/>
              </a:rPr>
              <a:t/>
            </a:r>
            <a:br>
              <a:rPr lang="fr-FR" sz="1600" dirty="0">
                <a:latin typeface="Cambria" panose="02040503050406030204" pitchFamily="18" charset="0"/>
                <a:ea typeface="Cambria" panose="02040503050406030204" pitchFamily="18" charset="0"/>
              </a:rPr>
            </a:br>
            <a:r>
              <a:rPr lang="fr-FR" sz="1600" dirty="0">
                <a:solidFill>
                  <a:srgbClr val="400000"/>
                </a:solidFill>
                <a:latin typeface="Cambria" panose="02040503050406030204" pitchFamily="18" charset="0"/>
                <a:ea typeface="Cambria" panose="02040503050406030204" pitchFamily="18" charset="0"/>
              </a:rPr>
              <a:t>Les fleurs sont tournées vers le haut. Le labelle long et large par rapport aux autres pièces du périanthe est entier, recourbé et dépourvu d’éperon.</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76194187"/>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975" y="476672"/>
            <a:ext cx="8728521" cy="5846216"/>
          </a:xfrm>
          <a:prstGeom prst="rect">
            <a:avLst/>
          </a:prstGeom>
        </p:spPr>
        <p:txBody>
          <a:bodyPr wrap="square">
            <a:spAutoFit/>
          </a:bodyPr>
          <a:lstStyle/>
          <a:p>
            <a:r>
              <a:rPr lang="fr-FR" b="1" i="1" dirty="0" err="1">
                <a:solidFill>
                  <a:srgbClr val="FF0000"/>
                </a:solidFill>
                <a:latin typeface="Cambria" panose="02040503050406030204" pitchFamily="18" charset="0"/>
                <a:ea typeface="Cambria" panose="02040503050406030204" pitchFamily="18" charset="0"/>
              </a:rPr>
              <a:t>Anacamptis</a:t>
            </a:r>
            <a:r>
              <a:rPr lang="fr-FR" b="1" i="1" dirty="0">
                <a:solidFill>
                  <a:srgbClr val="FF0000"/>
                </a:solidFill>
                <a:latin typeface="Cambria" panose="02040503050406030204" pitchFamily="18" charset="0"/>
                <a:ea typeface="Cambria" panose="02040503050406030204" pitchFamily="18" charset="0"/>
              </a:rPr>
              <a:t> </a:t>
            </a:r>
            <a:r>
              <a:rPr lang="fr-FR" b="1" i="1" dirty="0" err="1">
                <a:solidFill>
                  <a:srgbClr val="FF0000"/>
                </a:solidFill>
                <a:latin typeface="Cambria" panose="02040503050406030204" pitchFamily="18" charset="0"/>
                <a:ea typeface="Cambria" panose="02040503050406030204" pitchFamily="18" charset="0"/>
              </a:rPr>
              <a:t>coriophora</a:t>
            </a:r>
            <a:r>
              <a:rPr lang="fr-FR" b="1" i="1" dirty="0">
                <a:solidFill>
                  <a:srgbClr val="FF0000"/>
                </a:solidFill>
                <a:latin typeface="Cambria" panose="02040503050406030204" pitchFamily="18" charset="0"/>
                <a:ea typeface="Cambria" panose="02040503050406030204" pitchFamily="18" charset="0"/>
              </a:rPr>
              <a:t> </a:t>
            </a:r>
            <a:r>
              <a:rPr lang="fr-FR" b="1" i="1" dirty="0" smtClean="0">
                <a:solidFill>
                  <a:srgbClr val="FF0000"/>
                </a:solidFill>
                <a:latin typeface="Cambria" panose="02040503050406030204" pitchFamily="18" charset="0"/>
                <a:ea typeface="Cambria" panose="02040503050406030204" pitchFamily="18" charset="0"/>
              </a:rPr>
              <a:t> </a:t>
            </a:r>
            <a:r>
              <a:rPr lang="fr-FR" dirty="0" err="1" smtClean="0">
                <a:solidFill>
                  <a:srgbClr val="FF0000"/>
                </a:solidFill>
                <a:latin typeface="Cambria" panose="02040503050406030204" pitchFamily="18" charset="0"/>
                <a:ea typeface="Cambria" panose="02040503050406030204" pitchFamily="18" charset="0"/>
              </a:rPr>
              <a:t>subsp</a:t>
            </a:r>
            <a:r>
              <a:rPr lang="fr-FR" dirty="0">
                <a:solidFill>
                  <a:srgbClr val="FF0000"/>
                </a:solidFill>
                <a:latin typeface="Cambria" panose="02040503050406030204" pitchFamily="18" charset="0"/>
                <a:ea typeface="Cambria" panose="02040503050406030204" pitchFamily="18" charset="0"/>
              </a:rPr>
              <a:t>. </a:t>
            </a:r>
            <a:r>
              <a:rPr lang="fr-FR" i="1" dirty="0" err="1" smtClean="0">
                <a:solidFill>
                  <a:srgbClr val="FF0000"/>
                </a:solidFill>
                <a:latin typeface="Cambria" panose="02040503050406030204" pitchFamily="18" charset="0"/>
                <a:ea typeface="Cambria" panose="02040503050406030204" pitchFamily="18" charset="0"/>
              </a:rPr>
              <a:t>fragrans</a:t>
            </a:r>
            <a:r>
              <a:rPr lang="fr-FR" dirty="0" smtClean="0">
                <a:latin typeface="Cambria" panose="02040503050406030204" pitchFamily="18" charset="0"/>
                <a:ea typeface="Cambria" panose="02040503050406030204" pitchFamily="18" charset="0"/>
              </a:rPr>
              <a:t> </a:t>
            </a:r>
            <a:r>
              <a:rPr lang="fr-FR" sz="1600" dirty="0">
                <a:solidFill>
                  <a:srgbClr val="000000"/>
                </a:solidFill>
                <a:latin typeface="Cambria" panose="02040503050406030204" pitchFamily="18" charset="0"/>
                <a:ea typeface="Cambria" panose="02040503050406030204" pitchFamily="18" charset="0"/>
              </a:rPr>
              <a:t> BATEMAN &amp; al. 1997</a:t>
            </a:r>
            <a:r>
              <a:rPr lang="fr-FR" sz="1600" dirty="0">
                <a:latin typeface="Cambria" panose="02040503050406030204" pitchFamily="18" charset="0"/>
                <a:ea typeface="Cambria" panose="02040503050406030204" pitchFamily="18" charset="0"/>
              </a:rPr>
              <a:t/>
            </a:r>
            <a:br>
              <a:rPr lang="fr-FR" sz="1600" dirty="0">
                <a:latin typeface="Cambria" panose="02040503050406030204" pitchFamily="18" charset="0"/>
                <a:ea typeface="Cambria" panose="02040503050406030204" pitchFamily="18" charset="0"/>
              </a:rPr>
            </a:br>
            <a:r>
              <a:rPr lang="fr-FR" i="1" dirty="0">
                <a:latin typeface="Cambria" panose="02040503050406030204" pitchFamily="18" charset="0"/>
                <a:ea typeface="Cambria" panose="02040503050406030204" pitchFamily="18" charset="0"/>
              </a:rPr>
              <a:t>Orchis </a:t>
            </a:r>
            <a:r>
              <a:rPr lang="fr-FR" i="1" dirty="0" err="1">
                <a:latin typeface="Cambria" panose="02040503050406030204" pitchFamily="18" charset="0"/>
                <a:ea typeface="Cambria" panose="02040503050406030204" pitchFamily="18" charset="0"/>
              </a:rPr>
              <a:t>coriophora</a:t>
            </a:r>
            <a:r>
              <a:rPr lang="fr-FR" sz="1600" dirty="0">
                <a:solidFill>
                  <a:srgbClr val="000000"/>
                </a:solidFill>
                <a:latin typeface="Cambria" panose="02040503050406030204" pitchFamily="18" charset="0"/>
                <a:ea typeface="Cambria" panose="02040503050406030204" pitchFamily="18" charset="0"/>
              </a:rPr>
              <a:t>  POLLINI </a:t>
            </a:r>
            <a:r>
              <a:rPr lang="fr-FR" sz="1600" dirty="0" smtClean="0">
                <a:solidFill>
                  <a:srgbClr val="000000"/>
                </a:solidFill>
                <a:latin typeface="Cambria" panose="02040503050406030204" pitchFamily="18" charset="0"/>
                <a:ea typeface="Cambria" panose="02040503050406030204" pitchFamily="18" charset="0"/>
              </a:rPr>
              <a:t>1811</a:t>
            </a:r>
            <a:r>
              <a:rPr lang="fr-FR" sz="1600" dirty="0">
                <a:latin typeface="Cambria" panose="02040503050406030204" pitchFamily="18" charset="0"/>
                <a:ea typeface="Cambria" panose="02040503050406030204" pitchFamily="18" charset="0"/>
              </a:rPr>
              <a:t/>
            </a:r>
            <a:br>
              <a:rPr lang="fr-FR" sz="1600" dirty="0">
                <a:latin typeface="Cambria" panose="02040503050406030204" pitchFamily="18" charset="0"/>
                <a:ea typeface="Cambria" panose="02040503050406030204" pitchFamily="18" charset="0"/>
              </a:rPr>
            </a:br>
            <a:r>
              <a:rPr lang="fr-FR" dirty="0">
                <a:latin typeface="Cambria" panose="02040503050406030204" pitchFamily="18" charset="0"/>
                <a:ea typeface="Cambria" panose="02040503050406030204" pitchFamily="18" charset="0"/>
              </a:rPr>
              <a:t>Orchis </a:t>
            </a:r>
            <a:r>
              <a:rPr lang="fr-FR" dirty="0" smtClean="0">
                <a:latin typeface="Cambria" panose="02040503050406030204" pitchFamily="18" charset="0"/>
                <a:ea typeface="Cambria" panose="02040503050406030204" pitchFamily="18" charset="0"/>
              </a:rPr>
              <a:t>odorant</a:t>
            </a:r>
          </a:p>
          <a:p>
            <a:endParaRPr lang="fr-FR" i="1" dirty="0">
              <a:solidFill>
                <a:srgbClr val="000000"/>
              </a:solidFill>
              <a:latin typeface="Cambria"/>
              <a:ea typeface="Times New Roman"/>
              <a:cs typeface="Arial"/>
            </a:endParaRPr>
          </a:p>
          <a:p>
            <a:endParaRPr lang="fr-FR" i="1" dirty="0" smtClean="0">
              <a:solidFill>
                <a:srgbClr val="000000"/>
              </a:solidFill>
              <a:latin typeface="Cambria"/>
              <a:cs typeface="Arial"/>
            </a:endParaRPr>
          </a:p>
          <a:p>
            <a:endParaRPr lang="fr-FR" i="1" dirty="0" smtClean="0">
              <a:solidFill>
                <a:srgbClr val="000000"/>
              </a:solidFill>
              <a:latin typeface="Cambria"/>
              <a:cs typeface="Arial"/>
            </a:endParaRPr>
          </a:p>
          <a:p>
            <a:endParaRPr lang="fr-FR" i="1" dirty="0">
              <a:solidFill>
                <a:srgbClr val="000000"/>
              </a:solidFill>
              <a:latin typeface="Cambria"/>
              <a:cs typeface="Arial"/>
            </a:endParaRPr>
          </a:p>
          <a:p>
            <a:endParaRPr lang="fr-FR" i="1" dirty="0" smtClean="0">
              <a:solidFill>
                <a:srgbClr val="000000"/>
              </a:solidFill>
              <a:latin typeface="Cambria"/>
              <a:cs typeface="Arial"/>
            </a:endParaRPr>
          </a:p>
          <a:p>
            <a:endParaRPr lang="fr-FR" dirty="0" smtClean="0"/>
          </a:p>
          <a:p>
            <a:endParaRPr lang="fr-FR" dirty="0"/>
          </a:p>
          <a:p>
            <a:endParaRPr lang="fr-FR" dirty="0" smtClean="0"/>
          </a:p>
          <a:p>
            <a:endParaRPr lang="fr-FR" dirty="0"/>
          </a:p>
          <a:p>
            <a:endParaRPr lang="fr-FR" dirty="0" smtClean="0"/>
          </a:p>
          <a:p>
            <a:endParaRPr lang="fr-FR" dirty="0" smtClean="0"/>
          </a:p>
          <a:p>
            <a:pPr>
              <a:lnSpc>
                <a:spcPct val="115000"/>
              </a:lnSpc>
              <a:spcAft>
                <a:spcPts val="0"/>
              </a:spcAft>
            </a:pPr>
            <a:endParaRPr lang="fr-FR" sz="1400" dirty="0" smtClean="0">
              <a:solidFill>
                <a:srgbClr val="000000"/>
              </a:solidFill>
              <a:effectLst/>
              <a:latin typeface="Cambria"/>
              <a:ea typeface="Times New Roman"/>
              <a:cs typeface="Arial"/>
            </a:endParaRPr>
          </a:p>
          <a:p>
            <a:pPr>
              <a:lnSpc>
                <a:spcPct val="115000"/>
              </a:lnSpc>
              <a:spcAft>
                <a:spcPts val="0"/>
              </a:spcAft>
            </a:pPr>
            <a:endParaRPr lang="fr-FR" sz="1400" dirty="0">
              <a:solidFill>
                <a:srgbClr val="000000"/>
              </a:solidFill>
              <a:latin typeface="Cambria"/>
              <a:ea typeface="Times New Roman"/>
              <a:cs typeface="Arial"/>
            </a:endParaRPr>
          </a:p>
          <a:p>
            <a:pPr>
              <a:lnSpc>
                <a:spcPct val="115000"/>
              </a:lnSpc>
              <a:spcAft>
                <a:spcPts val="0"/>
              </a:spcAft>
            </a:pPr>
            <a:endParaRPr lang="fr-FR" sz="1400" dirty="0" smtClean="0">
              <a:solidFill>
                <a:srgbClr val="000000"/>
              </a:solidFill>
              <a:effectLst/>
              <a:latin typeface="Cambria"/>
              <a:ea typeface="Times New Roman"/>
              <a:cs typeface="Arial"/>
            </a:endParaRPr>
          </a:p>
          <a:p>
            <a:pPr>
              <a:lnSpc>
                <a:spcPct val="115000"/>
              </a:lnSpc>
              <a:spcAft>
                <a:spcPts val="0"/>
              </a:spcAft>
            </a:pPr>
            <a:endParaRPr lang="fr-FR" sz="1600" dirty="0" smtClean="0">
              <a:solidFill>
                <a:srgbClr val="400000"/>
              </a:solidFill>
              <a:latin typeface="Cambria" panose="02040503050406030204" pitchFamily="18" charset="0"/>
              <a:ea typeface="Cambria" panose="02040503050406030204" pitchFamily="18" charset="0"/>
            </a:endParaRPr>
          </a:p>
          <a:p>
            <a:pPr>
              <a:lnSpc>
                <a:spcPct val="115000"/>
              </a:lnSpc>
              <a:spcAft>
                <a:spcPts val="0"/>
              </a:spcAft>
            </a:pPr>
            <a:endParaRPr lang="fr-FR" sz="1600" dirty="0" smtClean="0">
              <a:solidFill>
                <a:srgbClr val="400000"/>
              </a:solidFill>
              <a:latin typeface="Cambria" panose="02040503050406030204" pitchFamily="18" charset="0"/>
              <a:ea typeface="Cambria" panose="02040503050406030204" pitchFamily="18" charset="0"/>
            </a:endParaRPr>
          </a:p>
          <a:p>
            <a:pPr>
              <a:lnSpc>
                <a:spcPct val="115000"/>
              </a:lnSpc>
              <a:spcAft>
                <a:spcPts val="0"/>
              </a:spcAft>
            </a:pPr>
            <a:r>
              <a:rPr lang="fr-FR" sz="1600" dirty="0" smtClean="0">
                <a:solidFill>
                  <a:srgbClr val="400000"/>
                </a:solidFill>
                <a:latin typeface="Cambria" panose="02040503050406030204" pitchFamily="18" charset="0"/>
                <a:ea typeface="Cambria" panose="02040503050406030204" pitchFamily="18" charset="0"/>
              </a:rPr>
              <a:t>La </a:t>
            </a:r>
            <a:r>
              <a:rPr lang="fr-FR" sz="1600" dirty="0">
                <a:solidFill>
                  <a:srgbClr val="400000"/>
                </a:solidFill>
                <a:latin typeface="Cambria" panose="02040503050406030204" pitchFamily="18" charset="0"/>
                <a:ea typeface="Cambria" panose="02040503050406030204" pitchFamily="18" charset="0"/>
              </a:rPr>
              <a:t>coloration de l’inflorescence est moins vineuse et le lobe médian du labelle plus long et moins recourbé vers l’arrière que chez l’espèce type.</a:t>
            </a:r>
            <a:endParaRPr lang="fr-FR" sz="1400" dirty="0">
              <a:latin typeface="Cambria" panose="02040503050406030204" pitchFamily="18" charset="0"/>
              <a:ea typeface="Cambria" panose="02040503050406030204" pitchFamily="18" charset="0"/>
              <a:cs typeface="Times New Roman"/>
            </a:endParaRPr>
          </a:p>
        </p:txBody>
      </p:sp>
      <p:graphicFrame>
        <p:nvGraphicFramePr>
          <p:cNvPr id="13" name="Tableau 12"/>
          <p:cNvGraphicFramePr>
            <a:graphicFrameLocks noGrp="1"/>
          </p:cNvGraphicFramePr>
          <p:nvPr>
            <p:extLst>
              <p:ext uri="{D42A27DB-BD31-4B8C-83A1-F6EECF244321}">
                <p14:modId xmlns:p14="http://schemas.microsoft.com/office/powerpoint/2010/main" val="2647490627"/>
              </p:ext>
            </p:extLst>
          </p:nvPr>
        </p:nvGraphicFramePr>
        <p:xfrm>
          <a:off x="1187624" y="2353691"/>
          <a:ext cx="7632848" cy="1962912"/>
        </p:xfrm>
        <a:graphic>
          <a:graphicData uri="http://schemas.openxmlformats.org/drawingml/2006/table">
            <a:tbl>
              <a:tblPr firstRow="1" firstCol="1" bandRow="1"/>
              <a:tblGrid>
                <a:gridCol w="1720443"/>
                <a:gridCol w="5912405"/>
              </a:tblGrid>
              <a:tr h="0">
                <a:tc>
                  <a:txBody>
                    <a:bodyPr/>
                    <a:lstStyle/>
                    <a:p>
                      <a:pPr>
                        <a:lnSpc>
                          <a:spcPct val="115000"/>
                        </a:lnSpc>
                        <a:spcAft>
                          <a:spcPts val="0"/>
                        </a:spcAft>
                      </a:pPr>
                      <a:endParaRPr lang="fr-FR" sz="1200" dirty="0">
                        <a:solidFill>
                          <a:srgbClr val="000000"/>
                        </a:solidFill>
                        <a:effectLst/>
                        <a:latin typeface="Arial"/>
                        <a:ea typeface="Times New Roman"/>
                        <a:cs typeface="Times New Roman"/>
                      </a:endParaRPr>
                    </a:p>
                  </a:txBody>
                  <a:tcPr marL="68580" marR="68580" marT="0" marB="0">
                    <a:lnL>
                      <a:noFill/>
                    </a:lnL>
                    <a:lnR>
                      <a:noFill/>
                    </a:lnR>
                    <a:lnT>
                      <a:noFill/>
                    </a:lnT>
                    <a:lnB>
                      <a:noFill/>
                    </a:lnB>
                  </a:tcPr>
                </a:tc>
                <a:tc>
                  <a:txBody>
                    <a:bodyPr/>
                    <a:lstStyle/>
                    <a:p>
                      <a:pPr>
                        <a:lnSpc>
                          <a:spcPct val="115000"/>
                        </a:lnSpc>
                        <a:spcAft>
                          <a:spcPts val="1000"/>
                        </a:spcAft>
                      </a:pPr>
                      <a:r>
                        <a:rPr lang="fr-FR" sz="1600" b="0" i="0" dirty="0" smtClean="0">
                          <a:solidFill>
                            <a:srgbClr val="400000"/>
                          </a:solidFill>
                          <a:effectLst/>
                          <a:latin typeface="Cambria" panose="02040503050406030204" pitchFamily="18" charset="0"/>
                          <a:ea typeface="Cambria" panose="02040503050406030204" pitchFamily="18" charset="0"/>
                        </a:rPr>
                        <a:t>Si l’</a:t>
                      </a:r>
                      <a:r>
                        <a:rPr lang="fr-FR" sz="1600" b="0" i="1" dirty="0" smtClean="0">
                          <a:solidFill>
                            <a:srgbClr val="400000"/>
                          </a:solidFill>
                          <a:effectLst/>
                          <a:latin typeface="Cambria" panose="02040503050406030204" pitchFamily="18" charset="0"/>
                          <a:ea typeface="Cambria" panose="02040503050406030204" pitchFamily="18" charset="0"/>
                        </a:rPr>
                        <a:t>Orchis </a:t>
                      </a:r>
                      <a:r>
                        <a:rPr lang="fr-FR" sz="1600" b="0" i="1" dirty="0" err="1" smtClean="0">
                          <a:solidFill>
                            <a:srgbClr val="400000"/>
                          </a:solidFill>
                          <a:effectLst/>
                          <a:latin typeface="Cambria" panose="02040503050406030204" pitchFamily="18" charset="0"/>
                          <a:ea typeface="Cambria" panose="02040503050406030204" pitchFamily="18" charset="0"/>
                        </a:rPr>
                        <a:t>coriophora</a:t>
                      </a:r>
                      <a:r>
                        <a:rPr lang="fr-FR" sz="1600" b="0" i="0" dirty="0" smtClean="0">
                          <a:solidFill>
                            <a:srgbClr val="400000"/>
                          </a:solidFill>
                          <a:effectLst/>
                          <a:latin typeface="Cambria" panose="02040503050406030204" pitchFamily="18" charset="0"/>
                          <a:ea typeface="Cambria" panose="02040503050406030204" pitchFamily="18" charset="0"/>
                        </a:rPr>
                        <a:t> ne justifie pas toujours son nom, </a:t>
                      </a:r>
                      <a:r>
                        <a:rPr lang="fr-FR" sz="1600" b="0" i="1" dirty="0" smtClean="0">
                          <a:solidFill>
                            <a:srgbClr val="400000"/>
                          </a:solidFill>
                          <a:effectLst/>
                          <a:latin typeface="Cambria" panose="02040503050406030204" pitchFamily="18" charset="0"/>
                          <a:ea typeface="Cambria" panose="02040503050406030204" pitchFamily="18" charset="0"/>
                        </a:rPr>
                        <a:t>Orchis </a:t>
                      </a:r>
                      <a:r>
                        <a:rPr lang="fr-FR" sz="1600" b="0" i="1" dirty="0" err="1" smtClean="0">
                          <a:solidFill>
                            <a:srgbClr val="400000"/>
                          </a:solidFill>
                          <a:effectLst/>
                          <a:latin typeface="Cambria" panose="02040503050406030204" pitchFamily="18" charset="0"/>
                          <a:ea typeface="Cambria" panose="02040503050406030204" pitchFamily="18" charset="0"/>
                        </a:rPr>
                        <a:t>coriophora</a:t>
                      </a:r>
                      <a:r>
                        <a:rPr lang="fr-FR" sz="1600" b="0" i="0" dirty="0" smtClean="0">
                          <a:solidFill>
                            <a:srgbClr val="400000"/>
                          </a:solidFill>
                          <a:effectLst/>
                          <a:latin typeface="Cambria" panose="02040503050406030204" pitchFamily="18" charset="0"/>
                          <a:ea typeface="Cambria" panose="02040503050406030204" pitchFamily="18" charset="0"/>
                        </a:rPr>
                        <a:t> </a:t>
                      </a:r>
                      <a:r>
                        <a:rPr lang="fr-FR" sz="1600" b="0" i="0" dirty="0" err="1" smtClean="0">
                          <a:solidFill>
                            <a:srgbClr val="400000"/>
                          </a:solidFill>
                          <a:effectLst/>
                          <a:latin typeface="Cambria" panose="02040503050406030204" pitchFamily="18" charset="0"/>
                          <a:ea typeface="Cambria" panose="02040503050406030204" pitchFamily="18" charset="0"/>
                        </a:rPr>
                        <a:t>subsp</a:t>
                      </a:r>
                      <a:r>
                        <a:rPr lang="fr-FR" sz="1600" b="0" i="0"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fragrans</a:t>
                      </a:r>
                      <a:r>
                        <a:rPr lang="fr-FR" sz="1600" b="0" i="0" dirty="0" smtClean="0">
                          <a:solidFill>
                            <a:srgbClr val="400000"/>
                          </a:solidFill>
                          <a:effectLst/>
                          <a:latin typeface="Cambria" panose="02040503050406030204" pitchFamily="18" charset="0"/>
                          <a:ea typeface="Cambria" panose="02040503050406030204" pitchFamily="18" charset="0"/>
                        </a:rPr>
                        <a:t> au contraire mérite pleinement le sien. Les suaves effluves vanillés qu’il dégage s’ajoutent à l’élégance des fleurs, assez claires, où le vert dominant est ponctué de rouge. </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Cette espèce méditerranéenne rare est </a:t>
                      </a:r>
                      <a:r>
                        <a:rPr lang="fr-FR" sz="1600" b="0" i="0" dirty="0" err="1" smtClean="0">
                          <a:solidFill>
                            <a:srgbClr val="400000"/>
                          </a:solidFill>
                          <a:effectLst/>
                          <a:latin typeface="Cambria" panose="02040503050406030204" pitchFamily="18" charset="0"/>
                          <a:ea typeface="Cambria" panose="02040503050406030204" pitchFamily="18" charset="0"/>
                        </a:rPr>
                        <a:t>stictement</a:t>
                      </a:r>
                      <a:r>
                        <a:rPr lang="fr-FR" sz="1600" b="0" i="0" dirty="0" smtClean="0">
                          <a:solidFill>
                            <a:srgbClr val="400000"/>
                          </a:solidFill>
                          <a:effectLst/>
                          <a:latin typeface="Cambria" panose="02040503050406030204" pitchFamily="18" charset="0"/>
                          <a:ea typeface="Cambria" panose="02040503050406030204" pitchFamily="18" charset="0"/>
                        </a:rPr>
                        <a:t> liée au substrat calcaire.</a:t>
                      </a:r>
                      <a:endParaRPr lang="fr-FR" sz="1600" dirty="0">
                        <a:effectLst/>
                        <a:latin typeface="Cambria" panose="02040503050406030204" pitchFamily="18" charset="0"/>
                        <a:ea typeface="Cambria" panose="02040503050406030204" pitchFamily="18" charset="0"/>
                        <a:cs typeface="Times New Roman"/>
                      </a:endParaRPr>
                    </a:p>
                  </a:txBody>
                  <a:tcPr marL="68580" marR="68580" marT="0" marB="0">
                    <a:lnL>
                      <a:noFill/>
                    </a:lnL>
                    <a:lnR>
                      <a:noFill/>
                    </a:lnR>
                    <a:lnT>
                      <a:noFill/>
                    </a:lnT>
                    <a:lnB>
                      <a:noFill/>
                    </a:lnB>
                    <a:solidFill>
                      <a:srgbClr val="FFFFFF"/>
                    </a:solidFill>
                  </a:tcPr>
                </a:tc>
              </a:tr>
            </a:tbl>
          </a:graphicData>
        </a:graphic>
      </p:graphicFrame>
      <p:sp>
        <p:nvSpPr>
          <p:cNvPr id="2" name="AutoShape 2" descr="Orchidées de Poitou-Charentes et Vendée. SFO de Poitou-Charentes et Vendée. Anacamptis coriophora subsp. fragrans Orchidée indigène calcicole à tendance méditerranéenne. Espèce ra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46" y="2066936"/>
            <a:ext cx="2317237" cy="337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Tableau 8"/>
          <p:cNvGraphicFramePr>
            <a:graphicFrameLocks noGrp="1"/>
          </p:cNvGraphicFramePr>
          <p:nvPr>
            <p:extLst>
              <p:ext uri="{D42A27DB-BD31-4B8C-83A1-F6EECF244321}">
                <p14:modId xmlns:p14="http://schemas.microsoft.com/office/powerpoint/2010/main" val="2767186265"/>
              </p:ext>
            </p:extLst>
          </p:nvPr>
        </p:nvGraphicFramePr>
        <p:xfrm>
          <a:off x="453734" y="1628800"/>
          <a:ext cx="7934696" cy="312420"/>
        </p:xfrm>
        <a:graphic>
          <a:graphicData uri="http://schemas.openxmlformats.org/drawingml/2006/table">
            <a:tbl>
              <a:tblPr/>
              <a:tblGrid>
                <a:gridCol w="566764"/>
                <a:gridCol w="566764"/>
                <a:gridCol w="566764"/>
                <a:gridCol w="566764"/>
                <a:gridCol w="566764"/>
                <a:gridCol w="564366"/>
                <a:gridCol w="569162"/>
                <a:gridCol w="566764"/>
                <a:gridCol w="566764"/>
                <a:gridCol w="566764"/>
                <a:gridCol w="566764"/>
                <a:gridCol w="566764"/>
                <a:gridCol w="566764"/>
                <a:gridCol w="566764"/>
              </a:tblGrid>
              <a:tr h="221745">
                <a:tc>
                  <a:txBody>
                    <a:bodyPr/>
                    <a:lstStyle/>
                    <a:p>
                      <a:endParaRPr lang="fr-FR" dirty="0"/>
                    </a:p>
                  </a:txBody>
                  <a:tcPr marL="19050" marR="19050" marT="19050" marB="19050">
                    <a:lnL>
                      <a:noFill/>
                    </a:lnL>
                    <a:lnR>
                      <a:noFill/>
                    </a:lnR>
                    <a:lnT>
                      <a:noFill/>
                    </a:lnT>
                    <a:lnB>
                      <a:noFill/>
                    </a:lnB>
                  </a:tcPr>
                </a:tc>
                <a:tc>
                  <a:txBody>
                    <a:bodyPr/>
                    <a:lstStyle/>
                    <a:p>
                      <a:endParaRPr lang="fr-FR"/>
                    </a:p>
                  </a:txBody>
                  <a:tcPr marL="19050" marR="19050" marT="19050" marB="19050">
                    <a:lnL>
                      <a:noFill/>
                    </a:lnL>
                    <a:lnR>
                      <a:noFill/>
                    </a:lnR>
                    <a:lnT>
                      <a:noFill/>
                    </a:lnT>
                    <a:lnB>
                      <a:noFill/>
                    </a:lnB>
                  </a:tcPr>
                </a:tc>
                <a:tc>
                  <a:txBody>
                    <a:bodyPr/>
                    <a:lstStyle/>
                    <a:p>
                      <a:endParaRPr lang="fr-FR"/>
                    </a:p>
                  </a:txBody>
                  <a:tcPr marL="19050" marR="19050" marT="19050" marB="19050">
                    <a:lnL>
                      <a:noFill/>
                    </a:lnL>
                    <a:lnR>
                      <a:noFill/>
                    </a:lnR>
                    <a:lnT>
                      <a:noFill/>
                    </a:lnT>
                    <a:lnB>
                      <a:noFill/>
                    </a:lnB>
                  </a:tcPr>
                </a:tc>
                <a:tc>
                  <a:txBody>
                    <a:bodyPr/>
                    <a:lstStyle/>
                    <a:p>
                      <a:endParaRPr lang="fr-FR"/>
                    </a:p>
                  </a:txBody>
                  <a:tcPr marL="19050" marR="19050" marT="19050" marB="19050">
                    <a:lnL>
                      <a:noFill/>
                    </a:lnL>
                    <a:lnR>
                      <a:noFill/>
                    </a:lnR>
                    <a:lnT>
                      <a:noFill/>
                    </a:lnT>
                    <a:lnB>
                      <a:noFill/>
                    </a:lnB>
                  </a:tcPr>
                </a:tc>
                <a:tc>
                  <a:txBody>
                    <a:bodyPr/>
                    <a:lstStyle/>
                    <a:p>
                      <a:endParaRPr lang="fr-FR"/>
                    </a:p>
                  </a:txBody>
                  <a:tcPr marL="19050" marR="19050" marT="19050" marB="19050">
                    <a:lnL>
                      <a:noFill/>
                    </a:lnL>
                    <a:lnR>
                      <a:noFill/>
                    </a:lnR>
                    <a:lnT>
                      <a:noFill/>
                    </a:lnT>
                    <a:lnB>
                      <a:noFill/>
                    </a:lnB>
                  </a:tcPr>
                </a:tc>
                <a:tc>
                  <a:txBody>
                    <a:bodyPr/>
                    <a:lstStyle/>
                    <a:p>
                      <a:endParaRPr lang="fr-FR"/>
                    </a:p>
                  </a:txBody>
                  <a:tcPr marL="19050" marR="19050" marT="19050" marB="19050">
                    <a:lnL>
                      <a:noFill/>
                    </a:lnL>
                    <a:lnR>
                      <a:noFill/>
                    </a:lnR>
                    <a:lnT>
                      <a:noFill/>
                    </a:lnT>
                    <a:lnB>
                      <a:noFill/>
                    </a:lnB>
                  </a:tcPr>
                </a:tc>
                <a:tc>
                  <a:txBody>
                    <a:bodyPr/>
                    <a:lstStyle/>
                    <a:p>
                      <a:endParaRPr lang="fr-FR"/>
                    </a:p>
                  </a:txBody>
                  <a:tcPr marL="19050" marR="19050" marT="19050" marB="19050">
                    <a:lnL>
                      <a:noFill/>
                    </a:lnL>
                    <a:lnR>
                      <a:noFill/>
                    </a:lnR>
                    <a:lnT>
                      <a:noFill/>
                    </a:lnT>
                    <a:lnB>
                      <a:noFill/>
                    </a:lnB>
                  </a:tcPr>
                </a:tc>
                <a:tc>
                  <a:txBody>
                    <a:bodyPr/>
                    <a:lstStyle/>
                    <a:p>
                      <a:endParaRPr lang="fr-FR"/>
                    </a:p>
                  </a:txBody>
                  <a:tcPr marL="19050" marR="19050" marT="19050" marB="19050">
                    <a:lnL>
                      <a:noFill/>
                    </a:lnL>
                    <a:lnR>
                      <a:noFill/>
                    </a:lnR>
                    <a:lnT>
                      <a:noFill/>
                    </a:lnT>
                    <a:lnB>
                      <a:noFill/>
                    </a:lnB>
                  </a:tcPr>
                </a:tc>
                <a:tc>
                  <a:txBody>
                    <a:bodyPr/>
                    <a:lstStyle/>
                    <a:p>
                      <a:endParaRPr lang="fr-FR"/>
                    </a:p>
                  </a:txBody>
                  <a:tcPr marL="19050" marR="19050" marT="19050" marB="19050">
                    <a:lnL>
                      <a:noFill/>
                    </a:lnL>
                    <a:lnR>
                      <a:noFill/>
                    </a:lnR>
                    <a:lnT>
                      <a:noFill/>
                    </a:lnT>
                    <a:lnB>
                      <a:noFill/>
                    </a:lnB>
                  </a:tcPr>
                </a:tc>
                <a:tc>
                  <a:txBody>
                    <a:bodyPr/>
                    <a:lstStyle/>
                    <a:p>
                      <a:endParaRPr lang="fr-FR"/>
                    </a:p>
                  </a:txBody>
                  <a:tcPr marL="19050" marR="19050" marT="19050" marB="19050">
                    <a:lnL>
                      <a:noFill/>
                    </a:lnL>
                    <a:lnR>
                      <a:noFill/>
                    </a:lnR>
                    <a:lnT>
                      <a:noFill/>
                    </a:lnT>
                    <a:lnB>
                      <a:noFill/>
                    </a:lnB>
                  </a:tcPr>
                </a:tc>
                <a:tc>
                  <a:txBody>
                    <a:bodyPr/>
                    <a:lstStyle/>
                    <a:p>
                      <a:endParaRPr lang="fr-FR"/>
                    </a:p>
                  </a:txBody>
                  <a:tcPr marL="19050" marR="19050" marT="19050" marB="19050">
                    <a:lnL>
                      <a:noFill/>
                    </a:lnL>
                    <a:lnR>
                      <a:noFill/>
                    </a:lnR>
                    <a:lnT>
                      <a:noFill/>
                    </a:lnT>
                    <a:lnB>
                      <a:noFill/>
                    </a:lnB>
                  </a:tcPr>
                </a:tc>
                <a:tc>
                  <a:txBody>
                    <a:bodyPr/>
                    <a:lstStyle/>
                    <a:p>
                      <a:endParaRPr lang="fr-FR"/>
                    </a:p>
                  </a:txBody>
                  <a:tcPr marL="19050" marR="19050" marT="19050" marB="19050">
                    <a:lnL>
                      <a:noFill/>
                    </a:lnL>
                    <a:lnR>
                      <a:noFill/>
                    </a:lnR>
                    <a:lnT>
                      <a:noFill/>
                    </a:lnT>
                    <a:lnB>
                      <a:noFill/>
                    </a:lnB>
                  </a:tcPr>
                </a:tc>
                <a:tc>
                  <a:txBody>
                    <a:bodyPr/>
                    <a:lstStyle/>
                    <a:p>
                      <a:endParaRPr lang="fr-FR"/>
                    </a:p>
                  </a:txBody>
                  <a:tcPr marL="19050" marR="19050" marT="19050" marB="19050">
                    <a:lnL>
                      <a:noFill/>
                    </a:lnL>
                    <a:lnR>
                      <a:noFill/>
                    </a:lnR>
                    <a:lnT>
                      <a:noFill/>
                    </a:lnT>
                    <a:lnB>
                      <a:noFill/>
                    </a:lnB>
                  </a:tcPr>
                </a:tc>
                <a:tc>
                  <a:txBody>
                    <a:bodyPr/>
                    <a:lstStyle/>
                    <a:p>
                      <a:endParaRPr lang="fr-FR" dirty="0"/>
                    </a:p>
                  </a:txBody>
                  <a:tcPr marL="19050" marR="19050" marT="19050" marB="19050">
                    <a:lnL>
                      <a:noFill/>
                    </a:lnL>
                    <a:lnR>
                      <a:noFill/>
                    </a:lnR>
                    <a:lnT>
                      <a:noFill/>
                    </a:lnT>
                    <a:lnB>
                      <a:noFill/>
                    </a:lnB>
                  </a:tcPr>
                </a:tc>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2234856279"/>
              </p:ext>
            </p:extLst>
          </p:nvPr>
        </p:nvGraphicFramePr>
        <p:xfrm>
          <a:off x="456147" y="1628800"/>
          <a:ext cx="8081232" cy="288032"/>
        </p:xfrm>
        <a:graphic>
          <a:graphicData uri="http://schemas.openxmlformats.org/drawingml/2006/table">
            <a:tbl>
              <a:tblPr/>
              <a:tblGrid>
                <a:gridCol w="661621"/>
                <a:gridCol w="661621"/>
                <a:gridCol w="661621"/>
                <a:gridCol w="661621"/>
                <a:gridCol w="236293"/>
                <a:gridCol w="401698"/>
                <a:gridCol w="472587"/>
                <a:gridCol w="212664"/>
                <a:gridCol w="685251"/>
                <a:gridCol w="685251"/>
                <a:gridCol w="685251"/>
                <a:gridCol w="685251"/>
                <a:gridCol w="685251"/>
                <a:gridCol w="685251"/>
              </a:tblGrid>
              <a:tr h="288032">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D</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sp>
        <p:nvSpPr>
          <p:cNvPr id="11" name="Rectangle 4"/>
          <p:cNvSpPr>
            <a:spLocks noChangeArrowheads="1"/>
          </p:cNvSpPr>
          <p:nvPr/>
        </p:nvSpPr>
        <p:spPr bwMode="auto">
          <a:xfrm>
            <a:off x="1690688" y="343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82573953"/>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243988"/>
            <a:ext cx="3915174" cy="646331"/>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Listera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ovata</a:t>
            </a:r>
            <a:r>
              <a:rPr kumimoji="0" lang="fr-FR" altLang="fr-FR" b="1"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1"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800" b="0" i="0" u="none" strike="noStrike" cap="none" normalizeH="0" baseline="0" dirty="0" smtClean="0">
                <a:ln>
                  <a:noFill/>
                </a:ln>
                <a:solidFill>
                  <a:srgbClr val="000000"/>
                </a:solidFill>
                <a:effectLst/>
                <a:latin typeface="Arial" pitchFamily="34" charset="0"/>
                <a:cs typeface="Arial" pitchFamily="34"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(LINNE) R. BROWN 1813</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Listère</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à feuilles ovales</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3160268956"/>
              </p:ext>
            </p:extLst>
          </p:nvPr>
        </p:nvGraphicFramePr>
        <p:xfrm>
          <a:off x="395536" y="1124744"/>
          <a:ext cx="8568954" cy="360040"/>
        </p:xfrm>
        <a:graphic>
          <a:graphicData uri="http://schemas.openxmlformats.org/drawingml/2006/table">
            <a:tbl>
              <a:tblPr/>
              <a:tblGrid>
                <a:gridCol w="707760"/>
                <a:gridCol w="707760"/>
                <a:gridCol w="733038"/>
                <a:gridCol w="227495"/>
                <a:gridCol w="505543"/>
                <a:gridCol w="429712"/>
                <a:gridCol w="303326"/>
                <a:gridCol w="707760"/>
                <a:gridCol w="707760"/>
                <a:gridCol w="707760"/>
                <a:gridCol w="707760"/>
                <a:gridCol w="707760"/>
                <a:gridCol w="707760"/>
                <a:gridCol w="707760"/>
              </a:tblGrid>
              <a:tr h="360040">
                <a:tc>
                  <a:txBody>
                    <a:bodyPr/>
                    <a:lstStyle/>
                    <a:p>
                      <a:pPr algn="ctr"/>
                      <a:r>
                        <a:rPr lang="fr-FR" sz="1600" b="1" i="1" dirty="0">
                          <a:solidFill>
                            <a:schemeClr val="bg1"/>
                          </a:solidFill>
                          <a:effectLst/>
                          <a:latin typeface="Cambria" panose="02040503050406030204" pitchFamily="18" charset="0"/>
                          <a:ea typeface="Cambria" panose="02040503050406030204" pitchFamily="18" charset="0"/>
                        </a:rPr>
                        <a:t>J</a:t>
                      </a: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1589791841"/>
              </p:ext>
            </p:extLst>
          </p:nvPr>
        </p:nvGraphicFramePr>
        <p:xfrm>
          <a:off x="395536" y="1772816"/>
          <a:ext cx="8568952" cy="3744416"/>
        </p:xfrm>
        <a:graphic>
          <a:graphicData uri="http://schemas.openxmlformats.org/drawingml/2006/table">
            <a:tbl>
              <a:tblPr firstRow="1" bandRow="1">
                <a:tableStyleId>{5C22544A-7EE6-4342-B048-85BDC9FD1C3A}</a:tableStyleId>
              </a:tblPr>
              <a:tblGrid>
                <a:gridCol w="2880320"/>
                <a:gridCol w="5688632"/>
              </a:tblGrid>
              <a:tr h="3744416">
                <a:tc>
                  <a:txBody>
                    <a:bodyPr/>
                    <a:lstStyle/>
                    <a:p>
                      <a:pPr algn="ctr"/>
                      <a:endParaRPr lang="fr-FR" sz="1600" dirty="0">
                        <a:latin typeface="Cambria" panose="02040503050406030204" pitchFamily="18" charset="0"/>
                        <a:ea typeface="Cambria" panose="02040503050406030204" pitchFamily="18" charset="0"/>
                      </a:endParaRPr>
                    </a:p>
                  </a:txBody>
                  <a:tcPr>
                    <a:solidFill>
                      <a:schemeClr val="bg1"/>
                    </a:solidFill>
                  </a:tcPr>
                </a:tc>
                <a:tc>
                  <a:txBody>
                    <a:bodyPr/>
                    <a:lstStyle/>
                    <a:p>
                      <a:pPr algn="l"/>
                      <a:r>
                        <a:rPr lang="fr-FR" sz="1600" b="0" i="0" dirty="0" smtClean="0">
                          <a:solidFill>
                            <a:srgbClr val="400000"/>
                          </a:solidFill>
                          <a:effectLst/>
                          <a:latin typeface="Cambria" panose="02040503050406030204" pitchFamily="18" charset="0"/>
                          <a:ea typeface="Cambria" panose="02040503050406030204" pitchFamily="18" charset="0"/>
                        </a:rPr>
                        <a:t>Verdâtre et élancée, cette </a:t>
                      </a:r>
                      <a:r>
                        <a:rPr lang="fr-FR" sz="1600" b="0" i="1" dirty="0" err="1" smtClean="0">
                          <a:solidFill>
                            <a:srgbClr val="400000"/>
                          </a:solidFill>
                          <a:effectLst/>
                          <a:latin typeface="Cambria" panose="02040503050406030204" pitchFamily="18" charset="0"/>
                          <a:ea typeface="Cambria" panose="02040503050406030204" pitchFamily="18" charset="0"/>
                        </a:rPr>
                        <a:t>Listère</a:t>
                      </a:r>
                      <a:r>
                        <a:rPr lang="fr-FR" sz="1600" b="0" i="0" dirty="0" smtClean="0">
                          <a:solidFill>
                            <a:srgbClr val="400000"/>
                          </a:solidFill>
                          <a:effectLst/>
                          <a:latin typeface="Cambria" panose="02040503050406030204" pitchFamily="18" charset="0"/>
                          <a:ea typeface="Cambria" panose="02040503050406030204" pitchFamily="18" charset="0"/>
                        </a:rPr>
                        <a:t> s’identifie facilement à ses deux larges feuilles ovales, disposées assez bas sur la tige qui porte un épi floral fin et allongé.</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Rattachée par un pédicelle torsadé, la fleur verdâtre, largement ouverte, arbore un labelle bilobé profondément échancré et genouillé vers l’arrière.</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Cette Orchidée, largement ubiquiste mais discrète n’est absente que des terrains franchement acides.</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2637401"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8774" y="5373216"/>
            <a:ext cx="8359689" cy="830997"/>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La cupule nectarifère de cette </a:t>
            </a:r>
            <a:r>
              <a:rPr lang="fr-FR" sz="1600" dirty="0" err="1">
                <a:solidFill>
                  <a:srgbClr val="400000"/>
                </a:solidFill>
                <a:latin typeface="Cambria" panose="02040503050406030204" pitchFamily="18" charset="0"/>
                <a:ea typeface="Cambria" panose="02040503050406030204" pitchFamily="18" charset="0"/>
              </a:rPr>
              <a:t>Listère</a:t>
            </a:r>
            <a:r>
              <a:rPr lang="fr-FR" sz="1600" dirty="0">
                <a:solidFill>
                  <a:srgbClr val="400000"/>
                </a:solidFill>
                <a:latin typeface="Cambria" panose="02040503050406030204" pitchFamily="18" charset="0"/>
                <a:ea typeface="Cambria" panose="02040503050406030204" pitchFamily="18" charset="0"/>
              </a:rPr>
              <a:t> se prolonge par un sillon jusqu’au fond de l’échancrure du labelle, guidant ainsi l’insecte visiteur vers le </a:t>
            </a:r>
            <a:r>
              <a:rPr lang="fr-FR" sz="1600" dirty="0" err="1">
                <a:solidFill>
                  <a:srgbClr val="400000"/>
                </a:solidFill>
                <a:latin typeface="Cambria" panose="02040503050406030204" pitchFamily="18" charset="0"/>
                <a:ea typeface="Cambria" panose="02040503050406030204" pitchFamily="18" charset="0"/>
              </a:rPr>
              <a:t>rostellum</a:t>
            </a:r>
            <a:r>
              <a:rPr lang="fr-FR" sz="1600" dirty="0">
                <a:solidFill>
                  <a:srgbClr val="400000"/>
                </a:solidFill>
                <a:latin typeface="Cambria" panose="02040503050406030204" pitchFamily="18" charset="0"/>
                <a:ea typeface="Cambria" panose="02040503050406030204" pitchFamily="18" charset="0"/>
              </a:rPr>
              <a:t>. Ceci explique sans doute la grande hétérogénéité de la population pollinisatrice.</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26970761"/>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19" y="283731"/>
            <a:ext cx="5141920" cy="92333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Neotinea</a:t>
            </a: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 maculata</a:t>
            </a:r>
            <a:r>
              <a:rPr kumimoji="0" lang="fr-FR" altLang="fr-FR" b="1"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(DESFONTAINES) STEARN 1974</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Orchis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intacta</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LINK 1800</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Orchis intact</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1943397800"/>
              </p:ext>
            </p:extLst>
          </p:nvPr>
        </p:nvGraphicFramePr>
        <p:xfrm>
          <a:off x="251519" y="1412776"/>
          <a:ext cx="8739743" cy="432048"/>
        </p:xfrm>
        <a:graphic>
          <a:graphicData uri="http://schemas.openxmlformats.org/drawingml/2006/table">
            <a:tbl>
              <a:tblPr/>
              <a:tblGrid>
                <a:gridCol w="730486"/>
                <a:gridCol w="730486"/>
                <a:gridCol w="365243"/>
                <a:gridCol w="365243"/>
                <a:gridCol w="365243"/>
                <a:gridCol w="365243"/>
                <a:gridCol w="730486"/>
                <a:gridCol w="730486"/>
                <a:gridCol w="730486"/>
                <a:gridCol w="730486"/>
                <a:gridCol w="730486"/>
                <a:gridCol w="730486"/>
                <a:gridCol w="730486"/>
                <a:gridCol w="704397"/>
              </a:tblGrid>
              <a:tr h="432048">
                <a:tc>
                  <a:txBody>
                    <a:bodyPr/>
                    <a:lstStyle/>
                    <a:p>
                      <a:pPr algn="ctr"/>
                      <a:r>
                        <a:rPr lang="fr-FR" sz="1600" b="1" i="1" dirty="0">
                          <a:solidFill>
                            <a:schemeClr val="bg1"/>
                          </a:solidFill>
                          <a:effectLst/>
                          <a:latin typeface="Cambria" panose="02040503050406030204" pitchFamily="18" charset="0"/>
                          <a:ea typeface="Cambria" panose="02040503050406030204" pitchFamily="18" charset="0"/>
                        </a:rPr>
                        <a:t>J</a:t>
                      </a: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958224637"/>
              </p:ext>
            </p:extLst>
          </p:nvPr>
        </p:nvGraphicFramePr>
        <p:xfrm>
          <a:off x="251517" y="1988840"/>
          <a:ext cx="8712970" cy="3116580"/>
        </p:xfrm>
        <a:graphic>
          <a:graphicData uri="http://schemas.openxmlformats.org/drawingml/2006/table">
            <a:tbl>
              <a:tblPr firstRow="1" bandRow="1">
                <a:tableStyleId>{5C22544A-7EE6-4342-B048-85BDC9FD1C3A}</a:tableStyleId>
              </a:tblPr>
              <a:tblGrid>
                <a:gridCol w="2808315"/>
                <a:gridCol w="5904655"/>
              </a:tblGrid>
              <a:tr h="370840">
                <a:tc>
                  <a:txBody>
                    <a:bodyPr/>
                    <a:lstStyle/>
                    <a:p>
                      <a:endParaRPr lang="fr-FR" dirty="0"/>
                    </a:p>
                  </a:txBody>
                  <a:tcPr>
                    <a:solidFill>
                      <a:schemeClr val="bg1"/>
                    </a:solidFill>
                  </a:tcPr>
                </a:tc>
                <a:tc>
                  <a:txBody>
                    <a:bodyPr/>
                    <a:lstStyle/>
                    <a:p>
                      <a:pPr algn="l" fontAlgn="t"/>
                      <a:r>
                        <a:rPr lang="fr-FR" sz="1600" b="0" dirty="0">
                          <a:solidFill>
                            <a:srgbClr val="400000"/>
                          </a:solidFill>
                          <a:effectLst/>
                          <a:latin typeface="Cambria" panose="02040503050406030204" pitchFamily="18" charset="0"/>
                          <a:ea typeface="Cambria" panose="02040503050406030204" pitchFamily="18" charset="0"/>
                        </a:rPr>
                        <a:t>Depuis combien de temps attendait-elle d’être découverte dans la forêt de Saint </a:t>
                      </a:r>
                      <a:r>
                        <a:rPr lang="fr-FR" sz="1600" b="0" dirty="0" err="1">
                          <a:solidFill>
                            <a:srgbClr val="400000"/>
                          </a:solidFill>
                          <a:effectLst/>
                          <a:latin typeface="Cambria" panose="02040503050406030204" pitchFamily="18" charset="0"/>
                          <a:ea typeface="Cambria" panose="02040503050406030204" pitchFamily="18" charset="0"/>
                        </a:rPr>
                        <a:t>Trojan</a:t>
                      </a:r>
                      <a:r>
                        <a:rPr lang="fr-FR" sz="1600" b="0" dirty="0">
                          <a:solidFill>
                            <a:srgbClr val="400000"/>
                          </a:solidFill>
                          <a:effectLst/>
                          <a:latin typeface="Cambria" panose="02040503050406030204" pitchFamily="18" charset="0"/>
                          <a:ea typeface="Cambria" panose="02040503050406030204" pitchFamily="18" charset="0"/>
                        </a:rPr>
                        <a:t>, la petite </a:t>
                      </a:r>
                      <a:r>
                        <a:rPr lang="fr-FR" sz="1600" b="0" i="1" dirty="0" err="1">
                          <a:solidFill>
                            <a:srgbClr val="400000"/>
                          </a:solidFill>
                          <a:effectLst/>
                          <a:latin typeface="Cambria" panose="02040503050406030204" pitchFamily="18" charset="0"/>
                          <a:ea typeface="Cambria" panose="02040503050406030204" pitchFamily="18" charset="0"/>
                        </a:rPr>
                        <a:t>Neotinea</a:t>
                      </a:r>
                      <a:r>
                        <a:rPr lang="fr-FR" sz="1600" b="0" dirty="0">
                          <a:solidFill>
                            <a:srgbClr val="400000"/>
                          </a:solidFill>
                          <a:effectLst/>
                          <a:latin typeface="Cambria" panose="02040503050406030204" pitchFamily="18" charset="0"/>
                          <a:ea typeface="Cambria" panose="02040503050406030204" pitchFamily="18" charset="0"/>
                        </a:rPr>
                        <a:t>, avec ses 10 à 15 cm de haut et ses minuscules fleurs blanches veinées de rose : des décennies, des siècles ? Il a fallu le regard attentif d’un technicien de l’ONF, sensibilisé aux problèmes environnementaux et amateur d’Orchidées, pour repérer en 2002 cette discrète petite Orchidée </a:t>
                      </a:r>
                      <a:r>
                        <a:rPr lang="fr-FR" sz="1600" b="0" dirty="0" err="1">
                          <a:solidFill>
                            <a:srgbClr val="400000"/>
                          </a:solidFill>
                          <a:effectLst/>
                          <a:latin typeface="Cambria" panose="02040503050406030204" pitchFamily="18" charset="0"/>
                          <a:ea typeface="Cambria" panose="02040503050406030204" pitchFamily="18" charset="0"/>
                        </a:rPr>
                        <a:t>méditerranéo</a:t>
                      </a:r>
                      <a:r>
                        <a:rPr lang="fr-FR" sz="1600" b="0" dirty="0">
                          <a:solidFill>
                            <a:srgbClr val="400000"/>
                          </a:solidFill>
                          <a:effectLst/>
                          <a:latin typeface="Cambria" panose="02040503050406030204" pitchFamily="18" charset="0"/>
                          <a:ea typeface="Cambria" panose="02040503050406030204" pitchFamily="18" charset="0"/>
                        </a:rPr>
                        <a:t>-atlantique, connue auparavant des Landes et de la Gironde...ainsi que de l’ouest de l’Irlande </a:t>
                      </a:r>
                      <a:r>
                        <a:rPr lang="fr-FR" sz="1600" b="0" dirty="0" smtClean="0">
                          <a:solidFill>
                            <a:srgbClr val="400000"/>
                          </a:solidFill>
                          <a:effectLst/>
                          <a:latin typeface="Cambria" panose="02040503050406030204" pitchFamily="18" charset="0"/>
                          <a:ea typeface="Cambria" panose="02040503050406030204" pitchFamily="18" charset="0"/>
                        </a:rPr>
                        <a:t>!</a:t>
                      </a:r>
                    </a:p>
                    <a:p>
                      <a:pPr algn="l" fontAlgn="t"/>
                      <a:r>
                        <a:rPr lang="fr-FR" sz="1600" b="0" dirty="0">
                          <a:solidFill>
                            <a:srgbClr val="400000"/>
                          </a:solidFill>
                          <a:effectLst/>
                          <a:latin typeface="Cambria" panose="02040503050406030204" pitchFamily="18" charset="0"/>
                          <a:ea typeface="Cambria" panose="02040503050406030204" pitchFamily="18" charset="0"/>
                        </a:rPr>
                        <a:t/>
                      </a:r>
                      <a:br>
                        <a:rPr lang="fr-FR" sz="1600" b="0" dirty="0">
                          <a:solidFill>
                            <a:srgbClr val="400000"/>
                          </a:solidFill>
                          <a:effectLst/>
                          <a:latin typeface="Cambria" panose="02040503050406030204" pitchFamily="18" charset="0"/>
                          <a:ea typeface="Cambria" panose="02040503050406030204" pitchFamily="18" charset="0"/>
                        </a:rPr>
                      </a:br>
                      <a:r>
                        <a:rPr lang="fr-FR" sz="1600" b="0" dirty="0">
                          <a:solidFill>
                            <a:srgbClr val="400000"/>
                          </a:solidFill>
                          <a:effectLst/>
                          <a:latin typeface="Cambria" panose="02040503050406030204" pitchFamily="18" charset="0"/>
                          <a:ea typeface="Cambria" panose="02040503050406030204" pitchFamily="18" charset="0"/>
                        </a:rPr>
                        <a:t>Une prospection systématique assez tôt en saison pourrait révéler que nos forêts littorales de Charente-Maritime et de Vendée abritent bien plus que la douzaine de pieds connus aujourd’hui</a:t>
                      </a:r>
                      <a:r>
                        <a:rPr lang="fr-FR" sz="1600" b="0" dirty="0" smtClean="0">
                          <a:solidFill>
                            <a:srgbClr val="400000"/>
                          </a:solidFill>
                          <a:effectLst/>
                          <a:latin typeface="Cambria" panose="02040503050406030204" pitchFamily="18" charset="0"/>
                          <a:ea typeface="Cambria" panose="02040503050406030204" pitchFamily="18" charset="0"/>
                        </a:rPr>
                        <a:t>.</a:t>
                      </a:r>
                      <a:endParaRPr lang="fr-FR" sz="1600" b="0" dirty="0">
                        <a:solidFill>
                          <a:srgbClr val="400000"/>
                        </a:solidFill>
                        <a:effectLst/>
                        <a:latin typeface="Cambria" panose="02040503050406030204" pitchFamily="18" charset="0"/>
                        <a:ea typeface="Cambria" panose="02040503050406030204" pitchFamily="18" charset="0"/>
                      </a:endParaRPr>
                    </a:p>
                  </a:txBody>
                  <a:tcPr marL="95250" marR="95250" marT="95250" marB="95250">
                    <a:solidFill>
                      <a:schemeClr val="bg1"/>
                    </a:solidFill>
                  </a:tcP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97" y="2060847"/>
            <a:ext cx="2595481" cy="3223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6997" y="5418562"/>
            <a:ext cx="8593476" cy="830997"/>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L’inflorescence se présente en épi dense avec des fleurs très petites et peu ouvertes. Le labelle trilobé au lobe médian bifide pend en-dessous du casque fermé. Plaquée au sol, la rosette est composée de deux à trois feuilles vert-glauque ponctuées de brun.</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5087420"/>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90826" y="117150"/>
            <a:ext cx="4195123" cy="969496"/>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900" b="1" i="1" u="none" strike="noStrike" cap="none" normalizeH="0" baseline="0" dirty="0" err="1" smtClean="0">
                <a:ln>
                  <a:noFill/>
                </a:ln>
                <a:solidFill>
                  <a:srgbClr val="FF0000"/>
                </a:solidFill>
                <a:effectLst/>
                <a:latin typeface="Arial" pitchFamily="34" charset="0"/>
                <a:cs typeface="Arial" pitchFamily="34" charset="0"/>
              </a:rPr>
              <a:t>Neotinea</a:t>
            </a:r>
            <a:r>
              <a:rPr kumimoji="0" lang="fr-FR" altLang="fr-FR" sz="1900" b="1" i="1" u="none" strike="noStrike" cap="none" normalizeH="0" baseline="0" dirty="0" smtClean="0">
                <a:ln>
                  <a:noFill/>
                </a:ln>
                <a:solidFill>
                  <a:srgbClr val="FF0000"/>
                </a:solidFill>
                <a:effectLst/>
                <a:latin typeface="Arial" pitchFamily="34" charset="0"/>
                <a:cs typeface="Arial" pitchFamily="34" charset="0"/>
              </a:rPr>
              <a:t> </a:t>
            </a:r>
            <a:r>
              <a:rPr kumimoji="0" lang="fr-FR" altLang="fr-FR" sz="1900" b="1" i="1" u="none" strike="noStrike" cap="none" normalizeH="0" baseline="0" dirty="0" err="1" smtClean="0">
                <a:ln>
                  <a:noFill/>
                </a:ln>
                <a:solidFill>
                  <a:srgbClr val="FF0000"/>
                </a:solidFill>
                <a:effectLst/>
                <a:latin typeface="Arial" pitchFamily="34" charset="0"/>
                <a:cs typeface="Arial" pitchFamily="34" charset="0"/>
              </a:rPr>
              <a:t>ustulata</a:t>
            </a:r>
            <a:r>
              <a:rPr kumimoji="0" lang="fr-FR" altLang="fr-FR" sz="600" b="0" i="1" u="none" strike="noStrike" cap="none" normalizeH="0" baseline="0" dirty="0" smtClean="0">
                <a:ln>
                  <a:noFill/>
                </a:ln>
                <a:solidFill>
                  <a:srgbClr val="000000"/>
                </a:solidFill>
                <a:effectLst/>
                <a:latin typeface="Arial" pitchFamily="34" charset="0"/>
                <a:cs typeface="Arial" pitchFamily="34" charset="0"/>
              </a:rPr>
              <a:t> </a:t>
            </a:r>
            <a:r>
              <a:rPr kumimoji="0" lang="fr-FR" altLang="fr-FR" sz="1800" b="0" i="0" u="none" strike="noStrike" cap="none" normalizeH="0" baseline="0" dirty="0" smtClean="0">
                <a:ln>
                  <a:noFill/>
                </a:ln>
                <a:solidFill>
                  <a:srgbClr val="000000"/>
                </a:solidFill>
                <a:effectLst/>
                <a:latin typeface="Arial" pitchFamily="34" charset="0"/>
                <a:cs typeface="Arial" pitchFamily="34"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BATEMAN &amp; al. 1997</a:t>
            </a:r>
            <a:r>
              <a:rPr kumimoji="0" lang="fr-FR" altLang="fr-FR" sz="1800" b="0" i="0" u="none" strike="noStrike" cap="none" normalizeH="0" baseline="0" dirty="0" smtClean="0">
                <a:ln>
                  <a:noFill/>
                </a:ln>
                <a:solidFill>
                  <a:schemeClr val="tx1"/>
                </a:solidFill>
                <a:effectLst/>
                <a:latin typeface="Arial" pitchFamily="34" charset="0"/>
                <a:cs typeface="Arial" pitchFamily="34" charset="0"/>
              </a:rPr>
              <a:t/>
            </a:r>
            <a:br>
              <a:rPr kumimoji="0" lang="fr-FR" altLang="fr-FR" sz="1800" b="0" i="0" u="none" strike="noStrike" cap="none" normalizeH="0" baseline="0" dirty="0" smtClean="0">
                <a:ln>
                  <a:noFill/>
                </a:ln>
                <a:solidFill>
                  <a:schemeClr val="tx1"/>
                </a:solidFill>
                <a:effectLst/>
                <a:latin typeface="Arial" pitchFamily="34" charset="0"/>
                <a:cs typeface="Arial" pitchFamily="34" charset="0"/>
              </a:rPr>
            </a:b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Orchis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ustulata</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LINNE 1753</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Orchis tête brûlée</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2155829370"/>
              </p:ext>
            </p:extLst>
          </p:nvPr>
        </p:nvGraphicFramePr>
        <p:xfrm>
          <a:off x="290826" y="1196752"/>
          <a:ext cx="8642382" cy="432048"/>
        </p:xfrm>
        <a:graphic>
          <a:graphicData uri="http://schemas.openxmlformats.org/drawingml/2006/table">
            <a:tbl>
              <a:tblPr/>
              <a:tblGrid>
                <a:gridCol w="700733"/>
                <a:gridCol w="700733"/>
                <a:gridCol w="441203"/>
                <a:gridCol w="259531"/>
                <a:gridCol w="726687"/>
                <a:gridCol w="363343"/>
                <a:gridCol w="363343"/>
                <a:gridCol w="726687"/>
                <a:gridCol w="726687"/>
                <a:gridCol w="726687"/>
                <a:gridCol w="726687"/>
                <a:gridCol w="726687"/>
                <a:gridCol w="726687"/>
                <a:gridCol w="726687"/>
              </a:tblGrid>
              <a:tr h="432048">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2633745968"/>
              </p:ext>
            </p:extLst>
          </p:nvPr>
        </p:nvGraphicFramePr>
        <p:xfrm>
          <a:off x="284628" y="1916832"/>
          <a:ext cx="8607852" cy="1798320"/>
        </p:xfrm>
        <a:graphic>
          <a:graphicData uri="http://schemas.openxmlformats.org/drawingml/2006/table">
            <a:tbl>
              <a:tblPr firstRow="1" bandRow="1">
                <a:tableStyleId>{5C22544A-7EE6-4342-B048-85BDC9FD1C3A}</a:tableStyleId>
              </a:tblPr>
              <a:tblGrid>
                <a:gridCol w="2631188"/>
                <a:gridCol w="5976664"/>
              </a:tblGrid>
              <a:tr h="370840">
                <a:tc>
                  <a:txBody>
                    <a:bodyPr/>
                    <a:lstStyle/>
                    <a:p>
                      <a:endParaRPr lang="fr-FR" dirty="0"/>
                    </a:p>
                  </a:txBody>
                  <a:tcPr>
                    <a:solidFill>
                      <a:schemeClr val="bg1"/>
                    </a:solidFill>
                  </a:tcPr>
                </a:tc>
                <a:tc>
                  <a:txBody>
                    <a:bodyPr/>
                    <a:lstStyle/>
                    <a:p>
                      <a:r>
                        <a:rPr lang="fr-FR" sz="1600" b="0" i="1" dirty="0" err="1" smtClean="0">
                          <a:solidFill>
                            <a:srgbClr val="400000"/>
                          </a:solidFill>
                          <a:effectLst/>
                          <a:latin typeface="Cambria" panose="02040503050406030204" pitchFamily="18" charset="0"/>
                          <a:ea typeface="Cambria" panose="02040503050406030204" pitchFamily="18" charset="0"/>
                        </a:rPr>
                        <a:t>Neotinea</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ustulata</a:t>
                      </a:r>
                      <a:r>
                        <a:rPr lang="fr-FR" sz="1600" b="0" i="0" dirty="0" smtClean="0">
                          <a:solidFill>
                            <a:srgbClr val="400000"/>
                          </a:solidFill>
                          <a:effectLst/>
                          <a:latin typeface="Cambria" panose="02040503050406030204" pitchFamily="18" charset="0"/>
                          <a:ea typeface="Cambria" panose="02040503050406030204" pitchFamily="18" charset="0"/>
                        </a:rPr>
                        <a:t> est une petite orchidée gracieuse et discrète des pelouses calcicoles qui présente une inflorescence dense caractérisée par un contraste entre les fleurs inférieures, épanouies, blanches et ponctuées de rouge et les fleurs du sommet encore en boutons de couleur brune. </a:t>
                      </a:r>
                    </a:p>
                    <a:p>
                      <a:r>
                        <a:rPr lang="fr-FR" sz="1600" b="0" i="0" dirty="0" smtClean="0">
                          <a:solidFill>
                            <a:srgbClr val="400000"/>
                          </a:solidFill>
                          <a:effectLst/>
                          <a:latin typeface="Cambria" panose="02040503050406030204" pitchFamily="18" charset="0"/>
                          <a:ea typeface="Cambria" panose="02040503050406030204" pitchFamily="18" charset="0"/>
                        </a:rPr>
                        <a:t>Cet aspect brun foncé lui vaut son appellation d’</a:t>
                      </a:r>
                      <a:r>
                        <a:rPr lang="fr-FR" sz="1600" b="0" i="1" dirty="0" smtClean="0">
                          <a:solidFill>
                            <a:srgbClr val="400000"/>
                          </a:solidFill>
                          <a:effectLst/>
                          <a:latin typeface="Cambria" panose="02040503050406030204" pitchFamily="18" charset="0"/>
                          <a:ea typeface="Cambria" panose="02040503050406030204" pitchFamily="18" charset="0"/>
                        </a:rPr>
                        <a:t>Orchis brûlé.</a:t>
                      </a:r>
                      <a:br>
                        <a:rPr lang="fr-FR" sz="1600" b="0" i="1" dirty="0" smtClean="0">
                          <a:solidFill>
                            <a:srgbClr val="400000"/>
                          </a:solidFill>
                          <a:effectLst/>
                          <a:latin typeface="Cambria" panose="02040503050406030204" pitchFamily="18" charset="0"/>
                          <a:ea typeface="Cambria" panose="02040503050406030204" pitchFamily="18" charset="0"/>
                        </a:rPr>
                      </a:b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26" y="1916832"/>
            <a:ext cx="2336958" cy="3382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au 4"/>
          <p:cNvGraphicFramePr>
            <a:graphicFrameLocks noGrp="1"/>
          </p:cNvGraphicFramePr>
          <p:nvPr>
            <p:extLst>
              <p:ext uri="{D42A27DB-BD31-4B8C-83A1-F6EECF244321}">
                <p14:modId xmlns:p14="http://schemas.microsoft.com/office/powerpoint/2010/main" val="4011705094"/>
              </p:ext>
            </p:extLst>
          </p:nvPr>
        </p:nvGraphicFramePr>
        <p:xfrm>
          <a:off x="267297" y="5445224"/>
          <a:ext cx="8229600" cy="822960"/>
        </p:xfrm>
        <a:graphic>
          <a:graphicData uri="http://schemas.openxmlformats.org/drawingml/2006/table">
            <a:tbl>
              <a:tblPr/>
              <a:tblGrid>
                <a:gridCol w="8229600"/>
              </a:tblGrid>
              <a:tr h="0">
                <a:tc>
                  <a:txBody>
                    <a:bodyPr/>
                    <a:lstStyle/>
                    <a:p>
                      <a:r>
                        <a:rPr lang="fr-FR" sz="1600" dirty="0">
                          <a:effectLst/>
                          <a:latin typeface="Cambria" panose="02040503050406030204" pitchFamily="18" charset="0"/>
                          <a:ea typeface="Cambria" panose="02040503050406030204" pitchFamily="18" charset="0"/>
                        </a:rPr>
                        <a:t>Le casque floral se termine en pointe courte. Le labelle profondément trilobé est de forme humanoïde. L’éperon souvent pourpre est dirigé vers le bas et atteint la longueur de l’ovaire.</a:t>
                      </a:r>
                      <a:br>
                        <a:rPr lang="fr-FR" sz="1600" dirty="0">
                          <a:effectLst/>
                          <a:latin typeface="Cambria" panose="02040503050406030204" pitchFamily="18" charset="0"/>
                          <a:ea typeface="Cambria" panose="02040503050406030204" pitchFamily="18" charset="0"/>
                        </a:rPr>
                      </a:br>
                      <a:endParaRPr lang="fr-FR" sz="1600" dirty="0">
                        <a:effectLst/>
                        <a:latin typeface="Cambria" panose="02040503050406030204" pitchFamily="18" charset="0"/>
                        <a:ea typeface="Cambria" panose="02040503050406030204" pitchFamily="18" charset="0"/>
                      </a:endParaRPr>
                    </a:p>
                  </a:txBody>
                  <a:tcPr anchor="ctr">
                    <a:lnL>
                      <a:noFill/>
                    </a:lnL>
                    <a:lnR>
                      <a:noFill/>
                    </a:lnR>
                    <a:lnT>
                      <a:noFill/>
                    </a:lnT>
                    <a:lnB>
                      <a:noFill/>
                    </a:lnB>
                    <a:solidFill>
                      <a:schemeClr val="bg1"/>
                    </a:solidFill>
                  </a:tcPr>
                </a:tc>
              </a:tr>
            </a:tbl>
          </a:graphicData>
        </a:graphic>
      </p:graphicFrame>
    </p:spTree>
    <p:extLst>
      <p:ext uri="{BB962C8B-B14F-4D97-AF65-F5344CB8AC3E}">
        <p14:creationId xmlns:p14="http://schemas.microsoft.com/office/powerpoint/2010/main" val="3088592881"/>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139715"/>
            <a:ext cx="4859472" cy="92333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Neottia</a:t>
            </a: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nidus</a:t>
            </a: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-avis</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(LINNE) L.C.M.RICHARD 1817</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nidus</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-avis</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LINNE 1753</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Néottie </a:t>
            </a:r>
            <a:r>
              <a:rPr kumimoji="0" lang="fr-FR" altLang="fr-FR" b="0"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nid-d’oiseau</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3714391607"/>
              </p:ext>
            </p:extLst>
          </p:nvPr>
        </p:nvGraphicFramePr>
        <p:xfrm>
          <a:off x="330718" y="1196752"/>
          <a:ext cx="8640962" cy="432048"/>
        </p:xfrm>
        <a:graphic>
          <a:graphicData uri="http://schemas.openxmlformats.org/drawingml/2006/table">
            <a:tbl>
              <a:tblPr/>
              <a:tblGrid>
                <a:gridCol w="720080"/>
                <a:gridCol w="720080"/>
                <a:gridCol w="720080"/>
                <a:gridCol w="180021"/>
                <a:gridCol w="540061"/>
                <a:gridCol w="488626"/>
                <a:gridCol w="231454"/>
                <a:gridCol w="720080"/>
                <a:gridCol w="720080"/>
                <a:gridCol w="720080"/>
                <a:gridCol w="720080"/>
                <a:gridCol w="720080"/>
                <a:gridCol w="720080"/>
                <a:gridCol w="720080"/>
              </a:tblGrid>
              <a:tr h="432048">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J</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F</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M</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A</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A</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M</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M</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J</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J</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A</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S</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O</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N</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D</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sp>
        <p:nvSpPr>
          <p:cNvPr id="4" name="Rectangle 2"/>
          <p:cNvSpPr>
            <a:spLocks noChangeArrowheads="1"/>
          </p:cNvSpPr>
          <p:nvPr/>
        </p:nvSpPr>
        <p:spPr bwMode="auto">
          <a:xfrm>
            <a:off x="1714500" y="343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1183818704"/>
              </p:ext>
            </p:extLst>
          </p:nvPr>
        </p:nvGraphicFramePr>
        <p:xfrm>
          <a:off x="323528" y="1801495"/>
          <a:ext cx="8568952" cy="3261360"/>
        </p:xfrm>
        <a:graphic>
          <a:graphicData uri="http://schemas.openxmlformats.org/drawingml/2006/table">
            <a:tbl>
              <a:tblPr firstRow="1" bandRow="1">
                <a:tableStyleId>{5C22544A-7EE6-4342-B048-85BDC9FD1C3A}</a:tableStyleId>
              </a:tblPr>
              <a:tblGrid>
                <a:gridCol w="2880320"/>
                <a:gridCol w="5688632"/>
              </a:tblGrid>
              <a:tr h="370840">
                <a:tc>
                  <a:txBody>
                    <a:bodyPr/>
                    <a:lstStyle/>
                    <a:p>
                      <a:endParaRPr lang="fr-FR" dirty="0"/>
                    </a:p>
                  </a:txBody>
                  <a:tcPr>
                    <a:solidFill>
                      <a:schemeClr val="bg1"/>
                    </a:solidFill>
                  </a:tcPr>
                </a:tc>
                <a:tc>
                  <a:txBody>
                    <a:bodyPr/>
                    <a:lstStyle/>
                    <a:p>
                      <a:pPr algn="l" fontAlgn="t"/>
                      <a:r>
                        <a:rPr lang="fr-FR" sz="1600" b="0" i="1" dirty="0" err="1">
                          <a:solidFill>
                            <a:schemeClr val="tx1"/>
                          </a:solidFill>
                          <a:effectLst/>
                          <a:latin typeface="Cambria" panose="02040503050406030204" pitchFamily="18" charset="0"/>
                          <a:ea typeface="Cambria" panose="02040503050406030204" pitchFamily="18" charset="0"/>
                        </a:rPr>
                        <a:t>Neottia</a:t>
                      </a:r>
                      <a:r>
                        <a:rPr lang="fr-FR" sz="1600" b="0" i="1" dirty="0">
                          <a:solidFill>
                            <a:schemeClr val="tx1"/>
                          </a:solidFill>
                          <a:effectLst/>
                          <a:latin typeface="Cambria" panose="02040503050406030204" pitchFamily="18" charset="0"/>
                          <a:ea typeface="Cambria" panose="02040503050406030204" pitchFamily="18" charset="0"/>
                        </a:rPr>
                        <a:t> </a:t>
                      </a:r>
                      <a:r>
                        <a:rPr lang="fr-FR" sz="1600" b="0" i="1" dirty="0" err="1">
                          <a:solidFill>
                            <a:schemeClr val="tx1"/>
                          </a:solidFill>
                          <a:effectLst/>
                          <a:latin typeface="Cambria" panose="02040503050406030204" pitchFamily="18" charset="0"/>
                          <a:ea typeface="Cambria" panose="02040503050406030204" pitchFamily="18" charset="0"/>
                        </a:rPr>
                        <a:t>nidus</a:t>
                      </a:r>
                      <a:r>
                        <a:rPr lang="fr-FR" sz="1600" b="0" i="1" dirty="0">
                          <a:solidFill>
                            <a:schemeClr val="tx1"/>
                          </a:solidFill>
                          <a:effectLst/>
                          <a:latin typeface="Cambria" panose="02040503050406030204" pitchFamily="18" charset="0"/>
                          <a:ea typeface="Cambria" panose="02040503050406030204" pitchFamily="18" charset="0"/>
                        </a:rPr>
                        <a:t>-avis</a:t>
                      </a:r>
                      <a:r>
                        <a:rPr lang="fr-FR" sz="1600" b="0" dirty="0">
                          <a:solidFill>
                            <a:schemeClr val="tx1"/>
                          </a:solidFill>
                          <a:effectLst/>
                          <a:latin typeface="Cambria" panose="02040503050406030204" pitchFamily="18" charset="0"/>
                          <a:ea typeface="Cambria" panose="02040503050406030204" pitchFamily="18" charset="0"/>
                        </a:rPr>
                        <a:t>, ainsi nommée en raison de la forme de son rhizome, n’a pas cru bon de fabriquer un peu de chlorophylle ; elle vit donc strictement en saprophyte.</a:t>
                      </a:r>
                      <a:br>
                        <a:rPr lang="fr-FR" sz="1600" b="0" dirty="0">
                          <a:solidFill>
                            <a:schemeClr val="tx1"/>
                          </a:solidFill>
                          <a:effectLst/>
                          <a:latin typeface="Cambria" panose="02040503050406030204" pitchFamily="18" charset="0"/>
                          <a:ea typeface="Cambria" panose="02040503050406030204" pitchFamily="18" charset="0"/>
                        </a:rPr>
                      </a:br>
                      <a:r>
                        <a:rPr lang="fr-FR" sz="1600" b="0" dirty="0">
                          <a:solidFill>
                            <a:schemeClr val="tx1"/>
                          </a:solidFill>
                          <a:effectLst/>
                          <a:latin typeface="Cambria" panose="02040503050406030204" pitchFamily="18" charset="0"/>
                          <a:ea typeface="Cambria" panose="02040503050406030204" pitchFamily="18" charset="0"/>
                        </a:rPr>
                        <a:t/>
                      </a:r>
                      <a:br>
                        <a:rPr lang="fr-FR" sz="1600" b="0" dirty="0">
                          <a:solidFill>
                            <a:schemeClr val="tx1"/>
                          </a:solidFill>
                          <a:effectLst/>
                          <a:latin typeface="Cambria" panose="02040503050406030204" pitchFamily="18" charset="0"/>
                          <a:ea typeface="Cambria" panose="02040503050406030204" pitchFamily="18" charset="0"/>
                        </a:rPr>
                      </a:br>
                      <a:r>
                        <a:rPr lang="fr-FR" sz="1600" b="0" dirty="0">
                          <a:solidFill>
                            <a:schemeClr val="tx1"/>
                          </a:solidFill>
                          <a:effectLst/>
                          <a:latin typeface="Cambria" panose="02040503050406030204" pitchFamily="18" charset="0"/>
                          <a:ea typeface="Cambria" panose="02040503050406030204" pitchFamily="18" charset="0"/>
                        </a:rPr>
                        <a:t>Elle dresse une tige couleur de miel engaînée d’écailles </a:t>
                      </a:r>
                      <a:r>
                        <a:rPr lang="fr-FR" sz="1600" b="0" dirty="0" err="1">
                          <a:solidFill>
                            <a:schemeClr val="tx1"/>
                          </a:solidFill>
                          <a:effectLst/>
                          <a:latin typeface="Cambria" panose="02040503050406030204" pitchFamily="18" charset="0"/>
                          <a:ea typeface="Cambria" panose="02040503050406030204" pitchFamily="18" charset="0"/>
                        </a:rPr>
                        <a:t>relictuelles</a:t>
                      </a:r>
                      <a:r>
                        <a:rPr lang="fr-FR" sz="1600" b="0" dirty="0">
                          <a:solidFill>
                            <a:schemeClr val="tx1"/>
                          </a:solidFill>
                          <a:effectLst/>
                          <a:latin typeface="Cambria" panose="02040503050406030204" pitchFamily="18" charset="0"/>
                          <a:ea typeface="Cambria" panose="02040503050406030204" pitchFamily="18" charset="0"/>
                        </a:rPr>
                        <a:t> et porte un épi dense de fleurs </a:t>
                      </a:r>
                      <a:r>
                        <a:rPr lang="fr-FR" sz="1600" b="0" dirty="0" err="1">
                          <a:solidFill>
                            <a:schemeClr val="tx1"/>
                          </a:solidFill>
                          <a:effectLst/>
                          <a:latin typeface="Cambria" panose="02040503050406030204" pitchFamily="18" charset="0"/>
                          <a:ea typeface="Cambria" panose="02040503050406030204" pitchFamily="18" charset="0"/>
                        </a:rPr>
                        <a:t>concolores</a:t>
                      </a:r>
                      <a:r>
                        <a:rPr lang="fr-FR" sz="1600" b="0" dirty="0">
                          <a:solidFill>
                            <a:schemeClr val="tx1"/>
                          </a:solidFill>
                          <a:effectLst/>
                          <a:latin typeface="Cambria" panose="02040503050406030204" pitchFamily="18" charset="0"/>
                          <a:ea typeface="Cambria" panose="02040503050406030204" pitchFamily="18" charset="0"/>
                        </a:rPr>
                        <a:t>.</a:t>
                      </a:r>
                      <a:br>
                        <a:rPr lang="fr-FR" sz="1600" b="0" dirty="0">
                          <a:solidFill>
                            <a:schemeClr val="tx1"/>
                          </a:solidFill>
                          <a:effectLst/>
                          <a:latin typeface="Cambria" panose="02040503050406030204" pitchFamily="18" charset="0"/>
                          <a:ea typeface="Cambria" panose="02040503050406030204" pitchFamily="18" charset="0"/>
                        </a:rPr>
                      </a:br>
                      <a:r>
                        <a:rPr lang="fr-FR" sz="1600" b="0" dirty="0">
                          <a:solidFill>
                            <a:schemeClr val="tx1"/>
                          </a:solidFill>
                          <a:effectLst/>
                          <a:latin typeface="Cambria" panose="02040503050406030204" pitchFamily="18" charset="0"/>
                          <a:ea typeface="Cambria" panose="02040503050406030204" pitchFamily="18" charset="0"/>
                        </a:rPr>
                        <a:t>Le labelle, divisé en deux lobes </a:t>
                      </a:r>
                      <a:r>
                        <a:rPr lang="fr-FR" sz="1600" b="0" dirty="0" err="1">
                          <a:solidFill>
                            <a:schemeClr val="tx1"/>
                          </a:solidFill>
                          <a:effectLst/>
                          <a:latin typeface="Cambria" panose="02040503050406030204" pitchFamily="18" charset="0"/>
                          <a:ea typeface="Cambria" panose="02040503050406030204" pitchFamily="18" charset="0"/>
                        </a:rPr>
                        <a:t>spatuliformes</a:t>
                      </a:r>
                      <a:r>
                        <a:rPr lang="fr-FR" sz="1600" b="0" dirty="0">
                          <a:solidFill>
                            <a:schemeClr val="tx1"/>
                          </a:solidFill>
                          <a:effectLst/>
                          <a:latin typeface="Cambria" panose="02040503050406030204" pitchFamily="18" charset="0"/>
                          <a:ea typeface="Cambria" panose="02040503050406030204" pitchFamily="18" charset="0"/>
                        </a:rPr>
                        <a:t>, divergents et brun-jaunâtre est surmonté d’un casque de même métal.</a:t>
                      </a:r>
                      <a:br>
                        <a:rPr lang="fr-FR" sz="1600" b="0" dirty="0">
                          <a:solidFill>
                            <a:schemeClr val="tx1"/>
                          </a:solidFill>
                          <a:effectLst/>
                          <a:latin typeface="Cambria" panose="02040503050406030204" pitchFamily="18" charset="0"/>
                          <a:ea typeface="Cambria" panose="02040503050406030204" pitchFamily="18" charset="0"/>
                        </a:rPr>
                      </a:br>
                      <a:r>
                        <a:rPr lang="fr-FR" sz="1600" b="0" dirty="0">
                          <a:solidFill>
                            <a:schemeClr val="tx1"/>
                          </a:solidFill>
                          <a:effectLst/>
                          <a:latin typeface="Cambria" panose="02040503050406030204" pitchFamily="18" charset="0"/>
                          <a:ea typeface="Cambria" panose="02040503050406030204" pitchFamily="18" charset="0"/>
                        </a:rPr>
                        <a:t/>
                      </a:r>
                      <a:br>
                        <a:rPr lang="fr-FR" sz="1600" b="0" dirty="0">
                          <a:solidFill>
                            <a:schemeClr val="tx1"/>
                          </a:solidFill>
                          <a:effectLst/>
                          <a:latin typeface="Cambria" panose="02040503050406030204" pitchFamily="18" charset="0"/>
                          <a:ea typeface="Cambria" panose="02040503050406030204" pitchFamily="18" charset="0"/>
                        </a:rPr>
                      </a:br>
                      <a:r>
                        <a:rPr lang="fr-FR" sz="1600" b="0" dirty="0">
                          <a:solidFill>
                            <a:schemeClr val="tx1"/>
                          </a:solidFill>
                          <a:effectLst/>
                          <a:latin typeface="Cambria" panose="02040503050406030204" pitchFamily="18" charset="0"/>
                          <a:ea typeface="Cambria" panose="02040503050406030204" pitchFamily="18" charset="0"/>
                        </a:rPr>
                        <a:t>Cette Orchidée n’est pas rare dans la région. Elle pousse sur les terrains alcalins à neutres, sous les feuillus, principalement le hêtre mais aussi dans les pinèdes côtières.</a:t>
                      </a:r>
                      <a:br>
                        <a:rPr lang="fr-FR" sz="1600" b="0" dirty="0">
                          <a:solidFill>
                            <a:schemeClr val="tx1"/>
                          </a:solidFill>
                          <a:effectLst/>
                          <a:latin typeface="Cambria" panose="02040503050406030204" pitchFamily="18" charset="0"/>
                          <a:ea typeface="Cambria" panose="02040503050406030204" pitchFamily="18" charset="0"/>
                        </a:rPr>
                      </a:br>
                      <a:endParaRPr lang="fr-FR" sz="1600" b="0" dirty="0">
                        <a:solidFill>
                          <a:schemeClr val="tx1"/>
                        </a:solidFill>
                        <a:effectLst/>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44823"/>
            <a:ext cx="2664296" cy="3561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23248" y="5589240"/>
            <a:ext cx="8497224" cy="830997"/>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Peu attrayante pour les insectes malgré une cupule nectarifère, la plante est surtout autogame. Elle peut également assurer son développement par voie végétative ce qui permet d’expliquer les apparitions par groupes de hampes rapprochées.</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16846894"/>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3528" y="98326"/>
            <a:ext cx="8280920" cy="92333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Ophrys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apifera</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HUDSON 1762</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arachnites</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MILLER 1768</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abeille</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3658099505"/>
              </p:ext>
            </p:extLst>
          </p:nvPr>
        </p:nvGraphicFramePr>
        <p:xfrm>
          <a:off x="467544" y="1124744"/>
          <a:ext cx="8280924" cy="432048"/>
        </p:xfrm>
        <a:graphic>
          <a:graphicData uri="http://schemas.openxmlformats.org/drawingml/2006/table">
            <a:tbl>
              <a:tblPr/>
              <a:tblGrid>
                <a:gridCol w="690077"/>
                <a:gridCol w="690077"/>
                <a:gridCol w="690077"/>
                <a:gridCol w="690077"/>
                <a:gridCol w="443621"/>
                <a:gridCol w="246456"/>
                <a:gridCol w="443621"/>
                <a:gridCol w="246456"/>
                <a:gridCol w="690077"/>
                <a:gridCol w="690077"/>
                <a:gridCol w="690077"/>
                <a:gridCol w="690077"/>
                <a:gridCol w="690077"/>
                <a:gridCol w="690077"/>
              </a:tblGrid>
              <a:tr h="432048">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121874437"/>
              </p:ext>
            </p:extLst>
          </p:nvPr>
        </p:nvGraphicFramePr>
        <p:xfrm>
          <a:off x="323528" y="1700808"/>
          <a:ext cx="8712968" cy="3749040"/>
        </p:xfrm>
        <a:graphic>
          <a:graphicData uri="http://schemas.openxmlformats.org/drawingml/2006/table">
            <a:tbl>
              <a:tblPr firstRow="1" bandRow="1">
                <a:tableStyleId>{5C22544A-7EE6-4342-B048-85BDC9FD1C3A}</a:tableStyleId>
              </a:tblPr>
              <a:tblGrid>
                <a:gridCol w="2736304"/>
                <a:gridCol w="5976664"/>
              </a:tblGrid>
              <a:tr h="370840">
                <a:tc>
                  <a:txBody>
                    <a:bodyPr/>
                    <a:lstStyle/>
                    <a:p>
                      <a:endParaRPr lang="fr-FR" dirty="0"/>
                    </a:p>
                  </a:txBody>
                  <a:tcPr>
                    <a:solidFill>
                      <a:schemeClr val="bg1"/>
                    </a:solidFill>
                  </a:tcPr>
                </a:tc>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L’</a:t>
                      </a:r>
                      <a:r>
                        <a:rPr lang="fr-FR" sz="1600" b="0" i="1" dirty="0" smtClean="0">
                          <a:solidFill>
                            <a:srgbClr val="400000"/>
                          </a:solidFill>
                          <a:effectLst/>
                          <a:latin typeface="Cambria" panose="02040503050406030204" pitchFamily="18" charset="0"/>
                          <a:ea typeface="Cambria" panose="02040503050406030204" pitchFamily="18" charset="0"/>
                        </a:rPr>
                        <a:t>Ophrys abeille</a:t>
                      </a:r>
                      <a:r>
                        <a:rPr lang="fr-FR" sz="1600" b="0" i="0" dirty="0" smtClean="0">
                          <a:solidFill>
                            <a:srgbClr val="400000"/>
                          </a:solidFill>
                          <a:effectLst/>
                          <a:latin typeface="Cambria" panose="02040503050406030204" pitchFamily="18" charset="0"/>
                          <a:ea typeface="Cambria" panose="02040503050406030204" pitchFamily="18" charset="0"/>
                        </a:rPr>
                        <a:t> est un de ceux qui fleurit le plus tardivement dans notre région, hormis les "variétés" tardives par ailleurs décrites.</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L’espèce est assez répandue sur les sols calcaires un peu ingrats, les prairies naturelles pauvres, les remblais, les bordures de chemins...</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Voici un Ophrys qui a la particularité de présenter des pollinies munies d’une longue </a:t>
                      </a:r>
                      <a:r>
                        <a:rPr lang="fr-FR" sz="1600" b="0" i="0" dirty="0" err="1" smtClean="0">
                          <a:solidFill>
                            <a:srgbClr val="400000"/>
                          </a:solidFill>
                          <a:effectLst/>
                          <a:latin typeface="Cambria" panose="02040503050406030204" pitchFamily="18" charset="0"/>
                          <a:ea typeface="Cambria" panose="02040503050406030204" pitchFamily="18" charset="0"/>
                        </a:rPr>
                        <a:t>caudicule</a:t>
                      </a:r>
                      <a:r>
                        <a:rPr lang="fr-FR" sz="1600" b="0" i="0" dirty="0" smtClean="0">
                          <a:solidFill>
                            <a:srgbClr val="400000"/>
                          </a:solidFill>
                          <a:effectLst/>
                          <a:latin typeface="Cambria" panose="02040503050406030204" pitchFamily="18" charset="0"/>
                          <a:ea typeface="Cambria" panose="02040503050406030204" pitchFamily="18" charset="0"/>
                        </a:rPr>
                        <a:t> fine : les pollinies retombent sur le stigmate et l’autofécondation est ainsi autorisée.</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Certains auteurs ont vu là une explication à l’existence de plusieurs "sous-espèces" qui seraient apparues par dégénérescence du type : c’est le cas d’</a:t>
                      </a:r>
                      <a:r>
                        <a:rPr lang="fr-FR" sz="1600" b="0" i="1" dirty="0" smtClean="0">
                          <a:solidFill>
                            <a:srgbClr val="400000"/>
                          </a:solidFill>
                          <a:effectLst/>
                          <a:latin typeface="Cambria" panose="02040503050406030204" pitchFamily="18" charset="0"/>
                          <a:ea typeface="Cambria" panose="02040503050406030204" pitchFamily="18" charset="0"/>
                        </a:rPr>
                        <a:t>Ophrys </a:t>
                      </a:r>
                      <a:r>
                        <a:rPr lang="fr-FR" sz="1600" b="0" i="1" dirty="0" err="1" smtClean="0">
                          <a:solidFill>
                            <a:srgbClr val="400000"/>
                          </a:solidFill>
                          <a:effectLst/>
                          <a:latin typeface="Cambria" panose="02040503050406030204" pitchFamily="18" charset="0"/>
                          <a:ea typeface="Cambria" panose="02040503050406030204" pitchFamily="18" charset="0"/>
                        </a:rPr>
                        <a:t>apifera</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0" dirty="0" smtClean="0">
                          <a:solidFill>
                            <a:srgbClr val="400000"/>
                          </a:solidFill>
                          <a:effectLst/>
                          <a:latin typeface="Cambria" panose="02040503050406030204" pitchFamily="18" charset="0"/>
                          <a:ea typeface="Cambria" panose="02040503050406030204" pitchFamily="18" charset="0"/>
                        </a:rPr>
                        <a:t> var. </a:t>
                      </a:r>
                      <a:r>
                        <a:rPr lang="fr-FR" sz="1600" b="0" i="1" dirty="0" smtClean="0">
                          <a:solidFill>
                            <a:srgbClr val="400000"/>
                          </a:solidFill>
                          <a:effectLst/>
                          <a:latin typeface="Cambria" panose="02040503050406030204" pitchFamily="18" charset="0"/>
                          <a:ea typeface="Cambria" panose="02040503050406030204" pitchFamily="18" charset="0"/>
                        </a:rPr>
                        <a:t>bicolor </a:t>
                      </a:r>
                      <a:r>
                        <a:rPr lang="fr-FR" sz="1600" b="0" i="0" dirty="0" smtClean="0">
                          <a:solidFill>
                            <a:srgbClr val="400000"/>
                          </a:solidFill>
                          <a:effectLst/>
                          <a:latin typeface="Cambria" panose="02040503050406030204" pitchFamily="18" charset="0"/>
                          <a:ea typeface="Cambria" panose="02040503050406030204" pitchFamily="18" charset="0"/>
                        </a:rPr>
                        <a:t> dont le labelle est sans macule, d’</a:t>
                      </a:r>
                      <a:r>
                        <a:rPr lang="fr-FR" sz="1600" b="0" i="1" dirty="0" smtClean="0">
                          <a:solidFill>
                            <a:srgbClr val="400000"/>
                          </a:solidFill>
                          <a:effectLst/>
                          <a:latin typeface="Cambria" panose="02040503050406030204" pitchFamily="18" charset="0"/>
                          <a:ea typeface="Cambria" panose="02040503050406030204" pitchFamily="18" charset="0"/>
                        </a:rPr>
                        <a:t>Ophrys </a:t>
                      </a:r>
                      <a:r>
                        <a:rPr lang="fr-FR" sz="1600" b="0" i="1" dirty="0" err="1" smtClean="0">
                          <a:solidFill>
                            <a:srgbClr val="400000"/>
                          </a:solidFill>
                          <a:effectLst/>
                          <a:latin typeface="Cambria" panose="02040503050406030204" pitchFamily="18" charset="0"/>
                          <a:ea typeface="Cambria" panose="02040503050406030204" pitchFamily="18" charset="0"/>
                        </a:rPr>
                        <a:t>apifera</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0" dirty="0" smtClean="0">
                          <a:solidFill>
                            <a:srgbClr val="400000"/>
                          </a:solidFill>
                          <a:effectLst/>
                          <a:latin typeface="Cambria" panose="02040503050406030204" pitchFamily="18" charset="0"/>
                          <a:ea typeface="Cambria" panose="02040503050406030204" pitchFamily="18" charset="0"/>
                        </a:rPr>
                        <a:t>var. </a:t>
                      </a:r>
                      <a:r>
                        <a:rPr lang="fr-FR" sz="1600" b="0" i="1" dirty="0" err="1" smtClean="0">
                          <a:solidFill>
                            <a:srgbClr val="400000"/>
                          </a:solidFill>
                          <a:effectLst/>
                          <a:latin typeface="Cambria" panose="02040503050406030204" pitchFamily="18" charset="0"/>
                          <a:ea typeface="Cambria" panose="02040503050406030204" pitchFamily="18" charset="0"/>
                        </a:rPr>
                        <a:t>friburgensis</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0" dirty="0" smtClean="0">
                          <a:solidFill>
                            <a:srgbClr val="400000"/>
                          </a:solidFill>
                          <a:effectLst/>
                          <a:latin typeface="Cambria" panose="02040503050406030204" pitchFamily="18" charset="0"/>
                          <a:ea typeface="Cambria" panose="02040503050406030204" pitchFamily="18" charset="0"/>
                        </a:rPr>
                        <a:t>dont les deux pétales latéraux sont sépaloïdes. </a:t>
                      </a:r>
                      <a:r>
                        <a:rPr lang="fr-FR" sz="1600" b="0" i="1" dirty="0" smtClean="0">
                          <a:solidFill>
                            <a:srgbClr val="400000"/>
                          </a:solidFill>
                          <a:effectLst/>
                          <a:latin typeface="Cambria" panose="02040503050406030204" pitchFamily="18" charset="0"/>
                          <a:ea typeface="Cambria" panose="02040503050406030204" pitchFamily="18" charset="0"/>
                        </a:rPr>
                        <a:t>Ophrys </a:t>
                      </a:r>
                      <a:r>
                        <a:rPr lang="fr-FR" sz="1600" b="0" i="1" dirty="0" err="1" smtClean="0">
                          <a:solidFill>
                            <a:srgbClr val="400000"/>
                          </a:solidFill>
                          <a:effectLst/>
                          <a:latin typeface="Cambria" panose="02040503050406030204" pitchFamily="18" charset="0"/>
                          <a:ea typeface="Cambria" panose="02040503050406030204" pitchFamily="18" charset="0"/>
                        </a:rPr>
                        <a:t>apifera</a:t>
                      </a:r>
                      <a:r>
                        <a:rPr lang="fr-FR" sz="1600" b="0" i="0" dirty="0" smtClean="0">
                          <a:solidFill>
                            <a:srgbClr val="400000"/>
                          </a:solidFill>
                          <a:effectLst/>
                          <a:latin typeface="Cambria" panose="02040503050406030204" pitchFamily="18" charset="0"/>
                          <a:ea typeface="Cambria" panose="02040503050406030204" pitchFamily="18" charset="0"/>
                        </a:rPr>
                        <a:t> var. </a:t>
                      </a:r>
                      <a:r>
                        <a:rPr lang="fr-FR" sz="1600" b="0" i="1" dirty="0" err="1" smtClean="0">
                          <a:solidFill>
                            <a:srgbClr val="400000"/>
                          </a:solidFill>
                          <a:effectLst/>
                          <a:latin typeface="Cambria" panose="02040503050406030204" pitchFamily="18" charset="0"/>
                          <a:ea typeface="Cambria" panose="02040503050406030204" pitchFamily="18" charset="0"/>
                        </a:rPr>
                        <a:t>Trollii</a:t>
                      </a:r>
                      <a:r>
                        <a:rPr lang="fr-FR" sz="1600" b="0" i="0" dirty="0" smtClean="0">
                          <a:solidFill>
                            <a:srgbClr val="400000"/>
                          </a:solidFill>
                          <a:effectLst/>
                          <a:latin typeface="Cambria" panose="02040503050406030204" pitchFamily="18" charset="0"/>
                          <a:ea typeface="Cambria" panose="02040503050406030204" pitchFamily="18" charset="0"/>
                        </a:rPr>
                        <a:t>, au labelle </a:t>
                      </a:r>
                      <a:r>
                        <a:rPr lang="fr-FR" sz="1600" b="0" i="0" dirty="0" err="1" smtClean="0">
                          <a:solidFill>
                            <a:srgbClr val="400000"/>
                          </a:solidFill>
                          <a:effectLst/>
                          <a:latin typeface="Cambria" panose="02040503050406030204" pitchFamily="18" charset="0"/>
                          <a:ea typeface="Cambria" panose="02040503050406030204" pitchFamily="18" charset="0"/>
                        </a:rPr>
                        <a:t>diforme</a:t>
                      </a:r>
                      <a:r>
                        <a:rPr lang="fr-FR" sz="1600" b="0" i="0" dirty="0" smtClean="0">
                          <a:solidFill>
                            <a:srgbClr val="400000"/>
                          </a:solidFill>
                          <a:effectLst/>
                          <a:latin typeface="Cambria" panose="02040503050406030204" pitchFamily="18" charset="0"/>
                          <a:ea typeface="Cambria" panose="02040503050406030204" pitchFamily="18" charset="0"/>
                        </a:rPr>
                        <a:t>, ne serait-il pas le dernier avatar connu de cette lignée de sang bleu consanguine ?</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79" y="1844824"/>
            <a:ext cx="2558333"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99999" y="5517232"/>
            <a:ext cx="8553407" cy="1077218"/>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Le fleuron de l’</a:t>
            </a:r>
            <a:r>
              <a:rPr lang="fr-FR" sz="1600" i="1" dirty="0">
                <a:solidFill>
                  <a:srgbClr val="400000"/>
                </a:solidFill>
                <a:latin typeface="Cambria" panose="02040503050406030204" pitchFamily="18" charset="0"/>
                <a:ea typeface="Cambria" panose="02040503050406030204" pitchFamily="18" charset="0"/>
              </a:rPr>
              <a:t>Ophrys </a:t>
            </a:r>
            <a:r>
              <a:rPr lang="fr-FR" sz="1600" i="1" dirty="0" err="1">
                <a:solidFill>
                  <a:srgbClr val="400000"/>
                </a:solidFill>
                <a:latin typeface="Cambria" panose="02040503050406030204" pitchFamily="18" charset="0"/>
                <a:ea typeface="Cambria" panose="02040503050406030204" pitchFamily="18" charset="0"/>
              </a:rPr>
              <a:t>apifera</a:t>
            </a:r>
            <a:r>
              <a:rPr lang="fr-FR" sz="1600" dirty="0">
                <a:solidFill>
                  <a:srgbClr val="400000"/>
                </a:solidFill>
                <a:latin typeface="Cambria" panose="02040503050406030204" pitchFamily="18" charset="0"/>
                <a:ea typeface="Cambria" panose="02040503050406030204" pitchFamily="18" charset="0"/>
              </a:rPr>
              <a:t> se caractérise par des sépales assez longs, pointus et plus ou moins rosés. Les deux latéraux ont tendance à être rabattus vers le bas et le dorsal vers l’arrière. Le labelle trilobé, brun-rouge avec une macule au motif variable, porte un appendice dirigé vers l’arrière.</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1391565"/>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203982"/>
            <a:ext cx="6803016" cy="938719"/>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Ophrys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arachnitiformis</a:t>
            </a:r>
            <a:r>
              <a:rPr kumimoji="0" lang="fr-FR" altLang="fr-FR" sz="600"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8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GRENIER &amp; PHILIPPE 1859</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integra</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(MOGGRIDGE &amp; REICHENBACH fil.) PAULUS &amp; GACK 1990</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sz="1900"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en forme d’araignée</a:t>
            </a:r>
            <a:r>
              <a:rPr kumimoji="0" lang="fr-FR" altLang="fr-FR" sz="600"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endParaRPr kumimoji="0" lang="fr-FR" altLang="fr-FR" sz="1800"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954597019"/>
              </p:ext>
            </p:extLst>
          </p:nvPr>
        </p:nvGraphicFramePr>
        <p:xfrm>
          <a:off x="323528" y="1268760"/>
          <a:ext cx="8640960" cy="432048"/>
        </p:xfrm>
        <a:graphic>
          <a:graphicData uri="http://schemas.openxmlformats.org/drawingml/2006/table">
            <a:tbl>
              <a:tblPr/>
              <a:tblGrid>
                <a:gridCol w="720080"/>
                <a:gridCol w="720080"/>
                <a:gridCol w="720080"/>
                <a:gridCol w="720080"/>
                <a:gridCol w="720080"/>
                <a:gridCol w="720080"/>
                <a:gridCol w="720080"/>
                <a:gridCol w="720080"/>
                <a:gridCol w="720080"/>
                <a:gridCol w="720080"/>
                <a:gridCol w="720080"/>
                <a:gridCol w="720080"/>
              </a:tblGrid>
              <a:tr h="432048">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992720687"/>
              </p:ext>
            </p:extLst>
          </p:nvPr>
        </p:nvGraphicFramePr>
        <p:xfrm>
          <a:off x="179512" y="1916832"/>
          <a:ext cx="8784976" cy="3749040"/>
        </p:xfrm>
        <a:graphic>
          <a:graphicData uri="http://schemas.openxmlformats.org/drawingml/2006/table">
            <a:tbl>
              <a:tblPr firstRow="1" bandRow="1">
                <a:tableStyleId>{5C22544A-7EE6-4342-B048-85BDC9FD1C3A}</a:tableStyleId>
              </a:tblPr>
              <a:tblGrid>
                <a:gridCol w="2808312"/>
                <a:gridCol w="5976664"/>
              </a:tblGrid>
              <a:tr h="370840">
                <a:tc>
                  <a:txBody>
                    <a:bodyPr/>
                    <a:lstStyle/>
                    <a:p>
                      <a:endParaRPr lang="fr-FR" dirty="0"/>
                    </a:p>
                  </a:txBody>
                  <a:tcPr>
                    <a:solidFill>
                      <a:schemeClr val="bg1"/>
                    </a:solidFill>
                  </a:tcPr>
                </a:tc>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Voilà bien une espèce qui a fait couler beaucoup d’encre et suscité de nombreuses polémiques !</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Appellation fourre-tout, elle a longtemps regroupé toutes les populations d’Ophrys précoces à périanthe vivement coloré. Les choses se sont un peu décantées récemment quand certaines populations concernées ont trouvé un statut définitif avec la description de nouveaux taxons (</a:t>
                      </a:r>
                      <a:r>
                        <a:rPr lang="fr-FR" sz="1600" b="0" i="1" dirty="0" smtClean="0">
                          <a:solidFill>
                            <a:srgbClr val="400000"/>
                          </a:solidFill>
                          <a:effectLst/>
                          <a:latin typeface="Cambria" panose="02040503050406030204" pitchFamily="18" charset="0"/>
                          <a:ea typeface="Cambria" panose="02040503050406030204" pitchFamily="18" charset="0"/>
                        </a:rPr>
                        <a:t>Ophrys de l’Aveyron</a:t>
                      </a:r>
                      <a:r>
                        <a:rPr lang="fr-FR" sz="1600" b="0" i="0" dirty="0" smtClean="0">
                          <a:solidFill>
                            <a:srgbClr val="400000"/>
                          </a:solidFill>
                          <a:effectLst/>
                          <a:latin typeface="Cambria" panose="02040503050406030204" pitchFamily="18" charset="0"/>
                          <a:ea typeface="Cambria" panose="02040503050406030204" pitchFamily="18" charset="0"/>
                        </a:rPr>
                        <a:t>,</a:t>
                      </a:r>
                      <a:r>
                        <a:rPr lang="fr-FR" sz="1600" b="0" i="0" dirty="0" smtClean="0">
                          <a:solidFill>
                            <a:srgbClr val="000000"/>
                          </a:solidFill>
                          <a:effectLst/>
                          <a:latin typeface="Cambria" panose="02040503050406030204" pitchFamily="18" charset="0"/>
                          <a:ea typeface="Cambria" panose="02040503050406030204" pitchFamily="18" charset="0"/>
                        </a:rPr>
                        <a:t> </a:t>
                      </a:r>
                      <a:r>
                        <a:rPr lang="fr-FR" sz="1600" b="0" i="1" dirty="0" smtClean="0">
                          <a:solidFill>
                            <a:srgbClr val="400000"/>
                          </a:solidFill>
                          <a:effectLst/>
                          <a:latin typeface="Cambria" panose="02040503050406030204" pitchFamily="18" charset="0"/>
                          <a:ea typeface="Cambria" panose="02040503050406030204" pitchFamily="18" charset="0"/>
                        </a:rPr>
                        <a:t>Ophrys splendide</a:t>
                      </a:r>
                      <a:r>
                        <a:rPr lang="fr-FR" sz="1600" b="0" i="0" dirty="0" smtClean="0">
                          <a:solidFill>
                            <a:srgbClr val="400000"/>
                          </a:solidFill>
                          <a:effectLst/>
                          <a:latin typeface="Cambria" panose="02040503050406030204" pitchFamily="18" charset="0"/>
                          <a:ea typeface="Cambria" panose="02040503050406030204" pitchFamily="18" charset="0"/>
                        </a:rPr>
                        <a:t>) ou la résurrection de l’</a:t>
                      </a:r>
                      <a:r>
                        <a:rPr lang="fr-FR" sz="1600" b="0" i="1" dirty="0" smtClean="0">
                          <a:solidFill>
                            <a:srgbClr val="400000"/>
                          </a:solidFill>
                          <a:effectLst/>
                          <a:latin typeface="Cambria" panose="02040503050406030204" pitchFamily="18" charset="0"/>
                          <a:ea typeface="Cambria" panose="02040503050406030204" pitchFamily="18" charset="0"/>
                        </a:rPr>
                        <a:t>Ophrys de la passion</a:t>
                      </a:r>
                      <a:r>
                        <a:rPr lang="fr-FR" sz="1600" b="0" i="0" dirty="0" smtClean="0">
                          <a:solidFill>
                            <a:srgbClr val="400000"/>
                          </a:solidFill>
                          <a:effectLst/>
                          <a:latin typeface="Cambria" panose="02040503050406030204" pitchFamily="18" charset="0"/>
                          <a:ea typeface="Cambria" panose="02040503050406030204" pitchFamily="18" charset="0"/>
                        </a:rPr>
                        <a:t>. L’appellation</a:t>
                      </a:r>
                      <a:r>
                        <a:rPr lang="fr-FR" sz="1600" b="0" i="1" dirty="0" smtClean="0">
                          <a:solidFill>
                            <a:srgbClr val="400000"/>
                          </a:solidFill>
                          <a:effectLst/>
                          <a:latin typeface="Cambria" panose="02040503050406030204" pitchFamily="18" charset="0"/>
                          <a:ea typeface="Cambria" panose="02040503050406030204" pitchFamily="18" charset="0"/>
                        </a:rPr>
                        <a:t> Ophrys </a:t>
                      </a:r>
                      <a:r>
                        <a:rPr lang="fr-FR" sz="1600" b="0" i="1" dirty="0" err="1" smtClean="0">
                          <a:solidFill>
                            <a:srgbClr val="400000"/>
                          </a:solidFill>
                          <a:effectLst/>
                          <a:latin typeface="Cambria" panose="02040503050406030204" pitchFamily="18" charset="0"/>
                          <a:ea typeface="Cambria" panose="02040503050406030204" pitchFamily="18" charset="0"/>
                        </a:rPr>
                        <a:t>arachnitiformis</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0" dirty="0" smtClean="0">
                          <a:solidFill>
                            <a:srgbClr val="400000"/>
                          </a:solidFill>
                          <a:effectLst/>
                          <a:latin typeface="Cambria" panose="02040503050406030204" pitchFamily="18" charset="0"/>
                          <a:ea typeface="Cambria" panose="02040503050406030204" pitchFamily="18" charset="0"/>
                        </a:rPr>
                        <a:t>concerne aujourd’hui des plantes à floraison précoce du Midi, avec une forme "occidentale" à périanthe vert et une forme "orientale" à périanthe rose. Deux pieds de cet Ophrys viennent d’être découverts sur un coteau de l’Ouest-Charente où ils fleurissent en même temps que les tout premiers </a:t>
                      </a:r>
                      <a:r>
                        <a:rPr lang="fr-FR" sz="1600" b="0" i="1" dirty="0" smtClean="0">
                          <a:solidFill>
                            <a:srgbClr val="400000"/>
                          </a:solidFill>
                          <a:effectLst/>
                          <a:latin typeface="Cambria" panose="02040503050406030204" pitchFamily="18" charset="0"/>
                          <a:ea typeface="Cambria" panose="02040503050406030204" pitchFamily="18" charset="0"/>
                        </a:rPr>
                        <a:t>Ophrys petite araignée</a:t>
                      </a:r>
                      <a:r>
                        <a:rPr lang="fr-FR" sz="1600" b="0" i="0" dirty="0" smtClean="0">
                          <a:solidFill>
                            <a:srgbClr val="400000"/>
                          </a:solidFill>
                          <a:effectLst/>
                          <a:latin typeface="Cambria" panose="02040503050406030204" pitchFamily="18" charset="0"/>
                          <a:ea typeface="Cambria" panose="02040503050406030204" pitchFamily="18" charset="0"/>
                        </a:rPr>
                        <a:t> ; mais ils portent un périanthe rose !</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45544"/>
            <a:ext cx="2610978" cy="3600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02343" y="5661248"/>
            <a:ext cx="8673933" cy="830997"/>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Le labelle de cet Ophrys est assez grand et large aux gibbosités peu marquées et pourvu d’une macule </a:t>
            </a:r>
            <a:r>
              <a:rPr lang="fr-FR" sz="1600" dirty="0" err="1">
                <a:solidFill>
                  <a:srgbClr val="400000"/>
                </a:solidFill>
                <a:latin typeface="Cambria" panose="02040503050406030204" pitchFamily="18" charset="0"/>
                <a:ea typeface="Cambria" panose="02040503050406030204" pitchFamily="18" charset="0"/>
              </a:rPr>
              <a:t>simple.Les</a:t>
            </a:r>
            <a:r>
              <a:rPr lang="fr-FR" sz="1600" dirty="0">
                <a:solidFill>
                  <a:srgbClr val="400000"/>
                </a:solidFill>
                <a:latin typeface="Cambria" panose="02040503050406030204" pitchFamily="18" charset="0"/>
                <a:ea typeface="Cambria" panose="02040503050406030204" pitchFamily="18" charset="0"/>
              </a:rPr>
              <a:t> autres pièces florales sont assez grandes, les sépales, blancs sont ornés d’une nervure verte et les pétales rosés sont bordés de jaune doré.</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66057986"/>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124326"/>
            <a:ext cx="3419141" cy="954107"/>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Ophrys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aranifera</a:t>
            </a:r>
            <a:r>
              <a:rPr kumimoji="0" lang="fr-FR" altLang="fr-FR" b="1"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1"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HUDSON 1778</a:t>
            </a:r>
            <a:r>
              <a:rPr kumimoji="0" lang="fr-FR" altLang="fr-FR"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sz="1900"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a:t>
            </a:r>
            <a:r>
              <a:rPr kumimoji="0" lang="fr-FR" altLang="fr-FR" sz="1900"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sphegodes</a:t>
            </a:r>
            <a:r>
              <a:rPr kumimoji="0" lang="fr-FR" altLang="fr-FR" sz="1900"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MILLER 1768</a:t>
            </a:r>
            <a:r>
              <a:rPr kumimoji="0" lang="fr-FR" altLang="fr-FR"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sz="1900"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araignée</a:t>
            </a:r>
            <a:r>
              <a:rPr kumimoji="0" lang="fr-FR" altLang="fr-FR" sz="600"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endParaRPr kumimoji="0" lang="fr-FR" altLang="fr-FR" sz="1800"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767901761"/>
              </p:ext>
            </p:extLst>
          </p:nvPr>
        </p:nvGraphicFramePr>
        <p:xfrm>
          <a:off x="323528" y="1196752"/>
          <a:ext cx="8568948" cy="432048"/>
        </p:xfrm>
        <a:graphic>
          <a:graphicData uri="http://schemas.openxmlformats.org/drawingml/2006/table">
            <a:tbl>
              <a:tblPr/>
              <a:tblGrid>
                <a:gridCol w="712101"/>
                <a:gridCol w="712101"/>
                <a:gridCol w="712101"/>
                <a:gridCol w="474733"/>
                <a:gridCol w="237367"/>
                <a:gridCol w="735838"/>
                <a:gridCol w="712101"/>
                <a:gridCol w="712101"/>
                <a:gridCol w="712101"/>
                <a:gridCol w="712101"/>
                <a:gridCol w="712101"/>
                <a:gridCol w="712101"/>
                <a:gridCol w="712101"/>
              </a:tblGrid>
              <a:tr h="432048">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J</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F</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M</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A</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A</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M</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b="1" i="1" dirty="0" err="1" smtClean="0">
                          <a:solidFill>
                            <a:schemeClr val="bg1"/>
                          </a:solidFill>
                          <a:effectLst/>
                          <a:latin typeface="Cambria" panose="02040503050406030204" pitchFamily="18" charset="0"/>
                          <a:ea typeface="Cambria" panose="02040503050406030204" pitchFamily="18" charset="0"/>
                        </a:rPr>
                        <a:t>Jn</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err="1" smtClean="0">
                          <a:solidFill>
                            <a:schemeClr val="bg1"/>
                          </a:solidFill>
                          <a:effectLst/>
                          <a:latin typeface="Cambria" panose="02040503050406030204" pitchFamily="18" charset="0"/>
                          <a:ea typeface="Cambria" panose="02040503050406030204" pitchFamily="18" charset="0"/>
                        </a:rPr>
                        <a:t>Jt</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A</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S</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O</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N</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2645506653"/>
              </p:ext>
            </p:extLst>
          </p:nvPr>
        </p:nvGraphicFramePr>
        <p:xfrm>
          <a:off x="323528" y="1844824"/>
          <a:ext cx="8640960" cy="3528392"/>
        </p:xfrm>
        <a:graphic>
          <a:graphicData uri="http://schemas.openxmlformats.org/drawingml/2006/table">
            <a:tbl>
              <a:tblPr firstRow="1" bandRow="1">
                <a:tableStyleId>{5C22544A-7EE6-4342-B048-85BDC9FD1C3A}</a:tableStyleId>
              </a:tblPr>
              <a:tblGrid>
                <a:gridCol w="3024336"/>
                <a:gridCol w="5616624"/>
              </a:tblGrid>
              <a:tr h="3528392">
                <a:tc>
                  <a:txBody>
                    <a:bodyPr/>
                    <a:lstStyle/>
                    <a:p>
                      <a:endParaRPr lang="fr-FR" dirty="0"/>
                    </a:p>
                  </a:txBody>
                  <a:tcPr>
                    <a:solidFill>
                      <a:schemeClr val="bg1"/>
                    </a:solidFill>
                  </a:tcPr>
                </a:tc>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L’</a:t>
                      </a:r>
                      <a:r>
                        <a:rPr lang="fr-FR" sz="1600" b="0" i="1" dirty="0" smtClean="0">
                          <a:solidFill>
                            <a:srgbClr val="400000"/>
                          </a:solidFill>
                          <a:effectLst/>
                          <a:latin typeface="Cambria" panose="02040503050406030204" pitchFamily="18" charset="0"/>
                          <a:ea typeface="Cambria" panose="02040503050406030204" pitchFamily="18" charset="0"/>
                        </a:rPr>
                        <a:t>Ophrys </a:t>
                      </a:r>
                      <a:r>
                        <a:rPr lang="fr-FR" sz="1600" b="0" i="1" dirty="0" err="1" smtClean="0">
                          <a:solidFill>
                            <a:srgbClr val="400000"/>
                          </a:solidFill>
                          <a:effectLst/>
                          <a:latin typeface="Cambria" panose="02040503050406030204" pitchFamily="18" charset="0"/>
                          <a:ea typeface="Cambria" panose="02040503050406030204" pitchFamily="18" charset="0"/>
                        </a:rPr>
                        <a:t>aranifera</a:t>
                      </a:r>
                      <a:r>
                        <a:rPr lang="fr-FR" sz="1600" b="0" i="0" dirty="0" smtClean="0">
                          <a:solidFill>
                            <a:srgbClr val="400000"/>
                          </a:solidFill>
                          <a:effectLst/>
                          <a:latin typeface="Cambria" panose="02040503050406030204" pitchFamily="18" charset="0"/>
                          <a:ea typeface="Cambria" panose="02040503050406030204" pitchFamily="18" charset="0"/>
                        </a:rPr>
                        <a:t> est sans doute le plus répandu des Ophrys de la région.</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Apparemment peu exigeant sur ses conditions d’implantation, un terrain calcaire ingrat, cet Ophrys peut être observé isolé ou le plus souvent en colonies importantes. Parmi ces populations, il existe un grand nombre de formes qui n’échappent pas à l’</a:t>
                      </a:r>
                      <a:r>
                        <a:rPr lang="fr-FR" sz="1600" b="0" i="0" dirty="0" err="1" smtClean="0">
                          <a:solidFill>
                            <a:srgbClr val="400000"/>
                          </a:solidFill>
                          <a:effectLst/>
                          <a:latin typeface="Cambria" panose="02040503050406030204" pitchFamily="18" charset="0"/>
                          <a:ea typeface="Cambria" panose="02040503050406030204" pitchFamily="18" charset="0"/>
                        </a:rPr>
                        <a:t>oeil</a:t>
                      </a:r>
                      <a:r>
                        <a:rPr lang="fr-FR" sz="1600" b="0" i="0" dirty="0" smtClean="0">
                          <a:solidFill>
                            <a:srgbClr val="400000"/>
                          </a:solidFill>
                          <a:effectLst/>
                          <a:latin typeface="Cambria" panose="02040503050406030204" pitchFamily="18" charset="0"/>
                          <a:ea typeface="Cambria" panose="02040503050406030204" pitchFamily="18" charset="0"/>
                        </a:rPr>
                        <a:t> averti de l’</a:t>
                      </a:r>
                      <a:r>
                        <a:rPr lang="fr-FR" sz="1600" b="0" i="0" dirty="0" err="1" smtClean="0">
                          <a:solidFill>
                            <a:srgbClr val="400000"/>
                          </a:solidFill>
                          <a:effectLst/>
                          <a:latin typeface="Cambria" panose="02040503050406030204" pitchFamily="18" charset="0"/>
                          <a:ea typeface="Cambria" panose="02040503050406030204" pitchFamily="18" charset="0"/>
                        </a:rPr>
                        <a:t>orchidophile</a:t>
                      </a:r>
                      <a:r>
                        <a:rPr lang="fr-FR" sz="1600" b="0" i="0" dirty="0" smtClean="0">
                          <a:solidFill>
                            <a:srgbClr val="400000"/>
                          </a:solidFill>
                          <a:effectLst/>
                          <a:latin typeface="Cambria" panose="02040503050406030204" pitchFamily="18" charset="0"/>
                          <a:ea typeface="Cambria" panose="02040503050406030204" pitchFamily="18" charset="0"/>
                        </a:rPr>
                        <a:t>.</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En s’éloignant du littoral où règne majoritairement </a:t>
                      </a:r>
                      <a:r>
                        <a:rPr lang="fr-FR" sz="1600" b="0" i="1" dirty="0" smtClean="0">
                          <a:solidFill>
                            <a:srgbClr val="400000"/>
                          </a:solidFill>
                          <a:effectLst/>
                          <a:latin typeface="Cambria" panose="02040503050406030204" pitchFamily="18" charset="0"/>
                          <a:ea typeface="Cambria" panose="02040503050406030204" pitchFamily="18" charset="0"/>
                        </a:rPr>
                        <a:t>Ophrys </a:t>
                      </a:r>
                      <a:r>
                        <a:rPr lang="fr-FR" sz="1600" b="0" i="1" dirty="0" err="1" smtClean="0">
                          <a:solidFill>
                            <a:srgbClr val="400000"/>
                          </a:solidFill>
                          <a:effectLst/>
                          <a:latin typeface="Cambria" panose="02040503050406030204" pitchFamily="18" charset="0"/>
                          <a:ea typeface="Cambria" panose="02040503050406030204" pitchFamily="18" charset="0"/>
                        </a:rPr>
                        <a:t>passionis</a:t>
                      </a:r>
                      <a:r>
                        <a:rPr lang="fr-FR" sz="1600" b="0" i="0" dirty="0" smtClean="0">
                          <a:solidFill>
                            <a:srgbClr val="400000"/>
                          </a:solidFill>
                          <a:effectLst/>
                          <a:latin typeface="Cambria" panose="02040503050406030204" pitchFamily="18" charset="0"/>
                          <a:ea typeface="Cambria" panose="02040503050406030204" pitchFamily="18" charset="0"/>
                        </a:rPr>
                        <a:t>, dans les terres, quand les espèces </a:t>
                      </a:r>
                      <a:r>
                        <a:rPr lang="fr-FR" sz="1600" b="0" i="1" dirty="0" err="1" smtClean="0">
                          <a:solidFill>
                            <a:srgbClr val="400000"/>
                          </a:solidFill>
                          <a:effectLst/>
                          <a:latin typeface="Cambria" panose="02040503050406030204" pitchFamily="18" charset="0"/>
                          <a:ea typeface="Cambria" panose="02040503050406030204" pitchFamily="18" charset="0"/>
                        </a:rPr>
                        <a:t>araneola</a:t>
                      </a:r>
                      <a:r>
                        <a:rPr lang="fr-FR" sz="1600" b="0" i="1" dirty="0" smtClean="0">
                          <a:solidFill>
                            <a:srgbClr val="400000"/>
                          </a:solidFill>
                          <a:effectLst/>
                          <a:latin typeface="Cambria" panose="02040503050406030204" pitchFamily="18" charset="0"/>
                          <a:ea typeface="Cambria" panose="02040503050406030204" pitchFamily="18" charset="0"/>
                        </a:rPr>
                        <a:t>,</a:t>
                      </a:r>
                      <a:r>
                        <a:rPr lang="fr-FR" sz="1600" b="0" i="0"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passionis</a:t>
                      </a:r>
                      <a:r>
                        <a:rPr lang="fr-FR" sz="1600" b="0" i="0" dirty="0" smtClean="0">
                          <a:solidFill>
                            <a:srgbClr val="400000"/>
                          </a:solidFill>
                          <a:effectLst/>
                          <a:latin typeface="Cambria" panose="02040503050406030204" pitchFamily="18" charset="0"/>
                          <a:ea typeface="Cambria" panose="02040503050406030204" pitchFamily="18" charset="0"/>
                        </a:rPr>
                        <a:t> et </a:t>
                      </a:r>
                      <a:r>
                        <a:rPr lang="fr-FR" sz="1600" b="0" i="1" dirty="0" err="1" smtClean="0">
                          <a:solidFill>
                            <a:srgbClr val="400000"/>
                          </a:solidFill>
                          <a:effectLst/>
                          <a:latin typeface="Cambria" panose="02040503050406030204" pitchFamily="18" charset="0"/>
                          <a:ea typeface="Cambria" panose="02040503050406030204" pitchFamily="18" charset="0"/>
                        </a:rPr>
                        <a:t>aranifera</a:t>
                      </a:r>
                      <a:r>
                        <a:rPr lang="fr-FR" sz="1600" b="0" i="0" dirty="0" smtClean="0">
                          <a:solidFill>
                            <a:srgbClr val="400000"/>
                          </a:solidFill>
                          <a:effectLst/>
                          <a:latin typeface="Cambria" panose="02040503050406030204" pitchFamily="18" charset="0"/>
                          <a:ea typeface="Cambria" panose="02040503050406030204" pitchFamily="18" charset="0"/>
                        </a:rPr>
                        <a:t> sont en </a:t>
                      </a:r>
                      <a:r>
                        <a:rPr lang="fr-FR" sz="1600" b="0" i="0" dirty="0" err="1" smtClean="0">
                          <a:solidFill>
                            <a:srgbClr val="400000"/>
                          </a:solidFill>
                          <a:effectLst/>
                          <a:latin typeface="Cambria" panose="02040503050406030204" pitchFamily="18" charset="0"/>
                          <a:ea typeface="Cambria" panose="02040503050406030204" pitchFamily="18" charset="0"/>
                        </a:rPr>
                        <a:t>sympatrie</a:t>
                      </a:r>
                      <a:r>
                        <a:rPr lang="fr-FR" sz="1600" b="0" i="0" dirty="0" smtClean="0">
                          <a:solidFill>
                            <a:srgbClr val="400000"/>
                          </a:solidFill>
                          <a:effectLst/>
                          <a:latin typeface="Cambria" panose="02040503050406030204" pitchFamily="18" charset="0"/>
                          <a:ea typeface="Cambria" panose="02040503050406030204" pitchFamily="18" charset="0"/>
                        </a:rPr>
                        <a:t>, de nombreuses formes intermédiaires apparaissent.</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La progression de la fréquence des formes avec </a:t>
                      </a:r>
                      <a:r>
                        <a:rPr lang="fr-FR" sz="1600" b="0" i="1" dirty="0" err="1" smtClean="0">
                          <a:solidFill>
                            <a:srgbClr val="400000"/>
                          </a:solidFill>
                          <a:effectLst/>
                          <a:latin typeface="Cambria" panose="02040503050406030204" pitchFamily="18" charset="0"/>
                          <a:ea typeface="Cambria" panose="02040503050406030204" pitchFamily="18" charset="0"/>
                        </a:rPr>
                        <a:t>passionis</a:t>
                      </a:r>
                      <a:r>
                        <a:rPr lang="fr-FR" sz="1600" b="0" i="0" dirty="0" smtClean="0">
                          <a:solidFill>
                            <a:srgbClr val="400000"/>
                          </a:solidFill>
                          <a:effectLst/>
                          <a:latin typeface="Cambria" panose="02040503050406030204" pitchFamily="18" charset="0"/>
                          <a:ea typeface="Cambria" panose="02040503050406030204" pitchFamily="18" charset="0"/>
                        </a:rPr>
                        <a:t> n’a pas échappé à l’</a:t>
                      </a:r>
                      <a:r>
                        <a:rPr lang="fr-FR" sz="1600" b="0" i="0" dirty="0" err="1" smtClean="0">
                          <a:solidFill>
                            <a:srgbClr val="400000"/>
                          </a:solidFill>
                          <a:effectLst/>
                          <a:latin typeface="Cambria" panose="02040503050406030204" pitchFamily="18" charset="0"/>
                          <a:ea typeface="Cambria" panose="02040503050406030204" pitchFamily="18" charset="0"/>
                        </a:rPr>
                        <a:t>oeil</a:t>
                      </a:r>
                      <a:r>
                        <a:rPr lang="fr-FR" sz="1600" b="0" i="0" dirty="0" smtClean="0">
                          <a:solidFill>
                            <a:srgbClr val="400000"/>
                          </a:solidFill>
                          <a:effectLst/>
                          <a:latin typeface="Cambria" panose="02040503050406030204" pitchFamily="18" charset="0"/>
                          <a:ea typeface="Cambria" panose="02040503050406030204" pitchFamily="18" charset="0"/>
                        </a:rPr>
                        <a:t> averti de l’</a:t>
                      </a:r>
                      <a:r>
                        <a:rPr lang="fr-FR" sz="1600" b="0" i="0" dirty="0" err="1" smtClean="0">
                          <a:solidFill>
                            <a:srgbClr val="400000"/>
                          </a:solidFill>
                          <a:effectLst/>
                          <a:latin typeface="Cambria" panose="02040503050406030204" pitchFamily="18" charset="0"/>
                          <a:ea typeface="Cambria" panose="02040503050406030204" pitchFamily="18" charset="0"/>
                        </a:rPr>
                        <a:t>orchidophile</a:t>
                      </a:r>
                      <a:r>
                        <a:rPr lang="fr-FR" sz="1600" b="0" i="0" dirty="0" smtClean="0">
                          <a:solidFill>
                            <a:srgbClr val="400000"/>
                          </a:solidFill>
                          <a:effectLst/>
                          <a:latin typeface="Cambria" panose="02040503050406030204" pitchFamily="18" charset="0"/>
                          <a:ea typeface="Cambria" panose="02040503050406030204" pitchFamily="18" charset="0"/>
                        </a:rPr>
                        <a:t>.</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2823171"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3528" y="5639808"/>
            <a:ext cx="8640960" cy="830997"/>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La fleur présente de longs sépales vert pâle. Les pétales latéraux sont courts, larges et ondulés, bordés de jaune ou de rouge. Le labelle brun porte une macule en forme de H ou de X. Les deux lobes latéraux portent des poils qui, avec leurs secrétions, incitent l’insecte à la </a:t>
            </a:r>
            <a:r>
              <a:rPr lang="fr-FR" sz="1600" dirty="0" err="1">
                <a:solidFill>
                  <a:srgbClr val="400000"/>
                </a:solidFill>
                <a:latin typeface="Cambria" panose="02040503050406030204" pitchFamily="18" charset="0"/>
                <a:ea typeface="Cambria" panose="02040503050406030204" pitchFamily="18" charset="0"/>
              </a:rPr>
              <a:t>pseudocopulation</a:t>
            </a:r>
            <a:r>
              <a:rPr lang="fr-FR" sz="1600" dirty="0">
                <a:solidFill>
                  <a:srgbClr val="400000"/>
                </a:solidFill>
                <a:latin typeface="Cambria" panose="02040503050406030204" pitchFamily="18" charset="0"/>
                <a:ea typeface="Cambria" panose="02040503050406030204" pitchFamily="18" charset="0"/>
              </a:rPr>
              <a:t>.</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56151057"/>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297374"/>
            <a:ext cx="6008183" cy="92333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Ophrys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argensonensis</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GUERIN &amp; MERLET</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aranifera</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subsp</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litigiosa</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var.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virescens</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CAMUS 1899</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d’Argenson</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1383772825"/>
              </p:ext>
            </p:extLst>
          </p:nvPr>
        </p:nvGraphicFramePr>
        <p:xfrm>
          <a:off x="398115" y="1340768"/>
          <a:ext cx="8422356" cy="422273"/>
        </p:xfrm>
        <a:graphic>
          <a:graphicData uri="http://schemas.openxmlformats.org/drawingml/2006/table">
            <a:tbl>
              <a:tblPr/>
              <a:tblGrid>
                <a:gridCol w="701863"/>
                <a:gridCol w="701863"/>
                <a:gridCol w="701863"/>
                <a:gridCol w="701863"/>
                <a:gridCol w="701863"/>
                <a:gridCol w="701863"/>
                <a:gridCol w="233954"/>
                <a:gridCol w="467909"/>
                <a:gridCol w="701863"/>
                <a:gridCol w="701863"/>
                <a:gridCol w="701863"/>
                <a:gridCol w="701863"/>
                <a:gridCol w="701863"/>
              </a:tblGrid>
              <a:tr h="422273">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FF0000"/>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D</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sp>
        <p:nvSpPr>
          <p:cNvPr id="4" name="Rectangle 2"/>
          <p:cNvSpPr>
            <a:spLocks noChangeArrowheads="1"/>
          </p:cNvSpPr>
          <p:nvPr/>
        </p:nvSpPr>
        <p:spPr bwMode="auto">
          <a:xfrm>
            <a:off x="1714500" y="357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820379710"/>
              </p:ext>
            </p:extLst>
          </p:nvPr>
        </p:nvGraphicFramePr>
        <p:xfrm>
          <a:off x="395536" y="2060848"/>
          <a:ext cx="8424936" cy="3749040"/>
        </p:xfrm>
        <a:graphic>
          <a:graphicData uri="http://schemas.openxmlformats.org/drawingml/2006/table">
            <a:tbl>
              <a:tblPr firstRow="1" bandRow="1">
                <a:tableStyleId>{5C22544A-7EE6-4342-B048-85BDC9FD1C3A}</a:tableStyleId>
              </a:tblPr>
              <a:tblGrid>
                <a:gridCol w="2808312"/>
                <a:gridCol w="5616624"/>
              </a:tblGrid>
              <a:tr h="370840">
                <a:tc>
                  <a:txBody>
                    <a:bodyPr/>
                    <a:lstStyle/>
                    <a:p>
                      <a:endParaRPr lang="fr-FR" dirty="0"/>
                    </a:p>
                  </a:txBody>
                  <a:tcPr>
                    <a:solidFill>
                      <a:schemeClr val="bg1"/>
                    </a:solidFill>
                  </a:tcPr>
                </a:tc>
                <a:tc>
                  <a:txBody>
                    <a:bodyPr/>
                    <a:lstStyle/>
                    <a:p>
                      <a:pPr algn="l" fontAlgn="t"/>
                      <a:r>
                        <a:rPr lang="fr-FR" sz="1600" b="0" dirty="0">
                          <a:solidFill>
                            <a:srgbClr val="400000"/>
                          </a:solidFill>
                          <a:effectLst/>
                          <a:latin typeface="Cambria" panose="02040503050406030204" pitchFamily="18" charset="0"/>
                          <a:ea typeface="Cambria" panose="02040503050406030204" pitchFamily="18" charset="0"/>
                        </a:rPr>
                        <a:t>Alors que la saison des Ophrys tire à sa fin, au début du mois de juin, un Ophrys à toutes petites fleurs s’épanouit, évoquant l’</a:t>
                      </a:r>
                      <a:r>
                        <a:rPr lang="fr-FR" sz="1600" b="0" i="1" dirty="0">
                          <a:solidFill>
                            <a:srgbClr val="400000"/>
                          </a:solidFill>
                          <a:effectLst/>
                          <a:latin typeface="Cambria" panose="02040503050406030204" pitchFamily="18" charset="0"/>
                          <a:ea typeface="Cambria" panose="02040503050406030204" pitchFamily="18" charset="0"/>
                        </a:rPr>
                        <a:t>Ophrys petite araignée</a:t>
                      </a:r>
                      <a:r>
                        <a:rPr lang="fr-FR" sz="1600" b="0" dirty="0">
                          <a:solidFill>
                            <a:srgbClr val="400000"/>
                          </a:solidFill>
                          <a:effectLst/>
                          <a:latin typeface="Cambria" panose="02040503050406030204" pitchFamily="18" charset="0"/>
                          <a:ea typeface="Cambria" panose="02040503050406030204" pitchFamily="18" charset="0"/>
                        </a:rPr>
                        <a:t>, qui fleurit dans les mêmes lieux, mais deux mois plus tôt. Il ne s’agit pas d’une seconde vague de floraison, mais bien d’une nouvelle espèce, décrite récemment dans notre région, et dont le nom fait allusion à l’ancien massif forestier d’Argenson qui renferme les principales stations de cet Ophrys tardif.</a:t>
                      </a:r>
                      <a:r>
                        <a:rPr lang="fr-FR" sz="1600" b="0" dirty="0">
                          <a:effectLst/>
                          <a:latin typeface="Cambria" panose="02040503050406030204" pitchFamily="18" charset="0"/>
                          <a:ea typeface="Cambria" panose="02040503050406030204" pitchFamily="18" charset="0"/>
                        </a:rPr>
                        <a:t/>
                      </a:r>
                      <a:br>
                        <a:rPr lang="fr-FR" sz="1600" b="0" dirty="0">
                          <a:effectLst/>
                          <a:latin typeface="Cambria" panose="02040503050406030204" pitchFamily="18" charset="0"/>
                          <a:ea typeface="Cambria" panose="02040503050406030204" pitchFamily="18" charset="0"/>
                        </a:rPr>
                      </a:br>
                      <a:r>
                        <a:rPr lang="fr-FR" sz="1600" b="0" dirty="0">
                          <a:effectLst/>
                          <a:latin typeface="Cambria" panose="02040503050406030204" pitchFamily="18" charset="0"/>
                          <a:ea typeface="Cambria" panose="02040503050406030204" pitchFamily="18" charset="0"/>
                        </a:rPr>
                        <a:t/>
                      </a:r>
                      <a:br>
                        <a:rPr lang="fr-FR" sz="1600" b="0" dirty="0">
                          <a:effectLst/>
                          <a:latin typeface="Cambria" panose="02040503050406030204" pitchFamily="18" charset="0"/>
                          <a:ea typeface="Cambria" panose="02040503050406030204" pitchFamily="18" charset="0"/>
                        </a:rPr>
                      </a:br>
                      <a:r>
                        <a:rPr lang="fr-FR" sz="1600" b="0" dirty="0">
                          <a:solidFill>
                            <a:srgbClr val="400000"/>
                          </a:solidFill>
                          <a:effectLst/>
                          <a:latin typeface="Cambria" panose="02040503050406030204" pitchFamily="18" charset="0"/>
                          <a:ea typeface="Cambria" panose="02040503050406030204" pitchFamily="18" charset="0"/>
                        </a:rPr>
                        <a:t>Repéré depuis plus d’un siècle, Camus l’avait classé comme la variété </a:t>
                      </a:r>
                      <a:r>
                        <a:rPr lang="fr-FR" sz="1600" b="0" i="1" dirty="0" err="1">
                          <a:solidFill>
                            <a:srgbClr val="400000"/>
                          </a:solidFill>
                          <a:effectLst/>
                          <a:latin typeface="Cambria" panose="02040503050406030204" pitchFamily="18" charset="0"/>
                          <a:ea typeface="Cambria" panose="02040503050406030204" pitchFamily="18" charset="0"/>
                        </a:rPr>
                        <a:t>virescens</a:t>
                      </a:r>
                      <a:r>
                        <a:rPr lang="fr-FR" sz="1600" b="0" dirty="0">
                          <a:solidFill>
                            <a:srgbClr val="400000"/>
                          </a:solidFill>
                          <a:effectLst/>
                          <a:latin typeface="Cambria" panose="02040503050406030204" pitchFamily="18" charset="0"/>
                          <a:ea typeface="Cambria" panose="02040503050406030204" pitchFamily="18" charset="0"/>
                        </a:rPr>
                        <a:t> d’</a:t>
                      </a:r>
                      <a:r>
                        <a:rPr lang="fr-FR" sz="1600" b="0" i="1" dirty="0">
                          <a:solidFill>
                            <a:srgbClr val="400000"/>
                          </a:solidFill>
                          <a:effectLst/>
                          <a:latin typeface="Cambria" panose="02040503050406030204" pitchFamily="18" charset="0"/>
                          <a:ea typeface="Cambria" panose="02040503050406030204" pitchFamily="18" charset="0"/>
                        </a:rPr>
                        <a:t>Ophrys </a:t>
                      </a:r>
                      <a:r>
                        <a:rPr lang="fr-FR" sz="1600" b="0" i="1" dirty="0" err="1">
                          <a:solidFill>
                            <a:srgbClr val="400000"/>
                          </a:solidFill>
                          <a:effectLst/>
                          <a:latin typeface="Cambria" panose="02040503050406030204" pitchFamily="18" charset="0"/>
                          <a:ea typeface="Cambria" panose="02040503050406030204" pitchFamily="18" charset="0"/>
                        </a:rPr>
                        <a:t>litigiosa</a:t>
                      </a:r>
                      <a:r>
                        <a:rPr lang="fr-FR" sz="1600" b="0" dirty="0">
                          <a:solidFill>
                            <a:srgbClr val="400000"/>
                          </a:solidFill>
                          <a:effectLst/>
                          <a:latin typeface="Cambria" panose="02040503050406030204" pitchFamily="18" charset="0"/>
                          <a:ea typeface="Cambria" panose="02040503050406030204" pitchFamily="18" charset="0"/>
                        </a:rPr>
                        <a:t>. </a:t>
                      </a:r>
                      <a:r>
                        <a:rPr lang="fr-FR" sz="1600" b="0" dirty="0">
                          <a:effectLst/>
                          <a:latin typeface="Cambria" panose="02040503050406030204" pitchFamily="18" charset="0"/>
                          <a:ea typeface="Cambria" panose="02040503050406030204" pitchFamily="18" charset="0"/>
                        </a:rPr>
                        <a:t/>
                      </a:r>
                      <a:br>
                        <a:rPr lang="fr-FR" sz="1600" b="0" dirty="0">
                          <a:effectLst/>
                          <a:latin typeface="Cambria" panose="02040503050406030204" pitchFamily="18" charset="0"/>
                          <a:ea typeface="Cambria" panose="02040503050406030204" pitchFamily="18" charset="0"/>
                        </a:rPr>
                      </a:br>
                      <a:r>
                        <a:rPr lang="fr-FR" sz="1600" b="0" dirty="0">
                          <a:solidFill>
                            <a:srgbClr val="400000"/>
                          </a:solidFill>
                          <a:effectLst/>
                          <a:latin typeface="Cambria" panose="02040503050406030204" pitchFamily="18" charset="0"/>
                          <a:ea typeface="Cambria" panose="02040503050406030204" pitchFamily="18" charset="0"/>
                        </a:rPr>
                        <a:t>Un examen attentif des caractéristiques de la fleur montre cependant une parenté plus proche de l’</a:t>
                      </a:r>
                      <a:r>
                        <a:rPr lang="fr-FR" sz="1600" b="0" dirty="0">
                          <a:effectLst/>
                          <a:latin typeface="Cambria" panose="02040503050406030204" pitchFamily="18" charset="0"/>
                          <a:ea typeface="Cambria" panose="02040503050406030204" pitchFamily="18" charset="0"/>
                        </a:rPr>
                        <a:t> </a:t>
                      </a:r>
                      <a:r>
                        <a:rPr lang="fr-FR" sz="1600" b="0" i="1" dirty="0">
                          <a:solidFill>
                            <a:srgbClr val="400000"/>
                          </a:solidFill>
                          <a:effectLst/>
                          <a:latin typeface="Cambria" panose="02040503050406030204" pitchFamily="18" charset="0"/>
                          <a:ea typeface="Cambria" panose="02040503050406030204" pitchFamily="18" charset="0"/>
                        </a:rPr>
                        <a:t>Orchis de Provence</a:t>
                      </a:r>
                      <a:r>
                        <a:rPr lang="fr-FR" sz="1600" b="0" dirty="0">
                          <a:solidFill>
                            <a:srgbClr val="400000"/>
                          </a:solidFill>
                          <a:effectLst/>
                          <a:latin typeface="Cambria" panose="02040503050406030204" pitchFamily="18" charset="0"/>
                          <a:ea typeface="Cambria" panose="02040503050406030204" pitchFamily="18" charset="0"/>
                        </a:rPr>
                        <a:t>, du Midi de la France.</a:t>
                      </a:r>
                      <a:br>
                        <a:rPr lang="fr-FR" sz="1600" b="0" dirty="0">
                          <a:solidFill>
                            <a:srgbClr val="400000"/>
                          </a:solidFill>
                          <a:effectLst/>
                          <a:latin typeface="Cambria" panose="02040503050406030204" pitchFamily="18" charset="0"/>
                          <a:ea typeface="Cambria" panose="02040503050406030204" pitchFamily="18" charset="0"/>
                        </a:rPr>
                      </a:br>
                      <a:endParaRPr lang="fr-FR" sz="1600" b="0" dirty="0">
                        <a:effectLst/>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2664296" cy="3575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16677" y="5733256"/>
            <a:ext cx="8424936" cy="830997"/>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La plante élancée, porte de petites fleurs au labelle brun-clair. La macule, simple est bordée d’un liseré clair. Les pseudo-yeux sont entourés et reliés par un bandeau blanc-jaunâtre donnant à la plante </a:t>
            </a:r>
            <a:r>
              <a:rPr lang="fr-FR" sz="1600" dirty="0" smtClean="0">
                <a:solidFill>
                  <a:srgbClr val="400000"/>
                </a:solidFill>
                <a:latin typeface="Cambria" panose="02040503050406030204" pitchFamily="18" charset="0"/>
                <a:ea typeface="Cambria" panose="02040503050406030204" pitchFamily="18" charset="0"/>
              </a:rPr>
              <a:t>l’impression </a:t>
            </a:r>
            <a:r>
              <a:rPr lang="fr-FR" sz="1600" dirty="0">
                <a:solidFill>
                  <a:srgbClr val="400000"/>
                </a:solidFill>
                <a:latin typeface="Cambria" panose="02040503050406030204" pitchFamily="18" charset="0"/>
                <a:ea typeface="Cambria" panose="02040503050406030204" pitchFamily="18" charset="0"/>
              </a:rPr>
              <a:t>de porter des lunettes.</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85707623"/>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3041" y="211723"/>
            <a:ext cx="4712637" cy="92333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Ophrys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fuciflora</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(F.W. SCHMIDT) MŒNCH 1802</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arachnites</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SCOPOLI 1772</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bourdon ou frelon</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1074408061"/>
              </p:ext>
            </p:extLst>
          </p:nvPr>
        </p:nvGraphicFramePr>
        <p:xfrm>
          <a:off x="306193" y="1165591"/>
          <a:ext cx="8496947" cy="432048"/>
        </p:xfrm>
        <a:graphic>
          <a:graphicData uri="http://schemas.openxmlformats.org/drawingml/2006/table">
            <a:tbl>
              <a:tblPr/>
              <a:tblGrid>
                <a:gridCol w="708079"/>
                <a:gridCol w="708079"/>
                <a:gridCol w="708079"/>
                <a:gridCol w="708079"/>
                <a:gridCol w="236026"/>
                <a:gridCol w="472052"/>
                <a:gridCol w="708079"/>
                <a:gridCol w="708079"/>
                <a:gridCol w="708079"/>
                <a:gridCol w="708079"/>
                <a:gridCol w="708079"/>
                <a:gridCol w="708079"/>
                <a:gridCol w="708079"/>
              </a:tblGrid>
              <a:tr h="432048">
                <a:tc>
                  <a:txBody>
                    <a:bodyPr/>
                    <a:lstStyle/>
                    <a:p>
                      <a:pPr algn="ctr" fontAlgn="ctr"/>
                      <a:r>
                        <a:rPr lang="fr-FR" b="1" i="1" dirty="0" smtClean="0">
                          <a:solidFill>
                            <a:schemeClr val="bg1"/>
                          </a:solidFill>
                          <a:effectLst/>
                          <a:latin typeface="Cambria" panose="02040503050406030204" pitchFamily="18" charset="0"/>
                          <a:ea typeface="Cambria" panose="02040503050406030204" pitchFamily="18" charset="0"/>
                        </a:rPr>
                        <a:t>J</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b="1" i="1" dirty="0" smtClean="0">
                          <a:solidFill>
                            <a:schemeClr val="bg1"/>
                          </a:solidFill>
                          <a:effectLst/>
                          <a:latin typeface="Cambria" panose="02040503050406030204" pitchFamily="18" charset="0"/>
                          <a:ea typeface="Cambria" panose="02040503050406030204" pitchFamily="18" charset="0"/>
                        </a:rPr>
                        <a:t>F</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b="1" i="1" dirty="0" smtClean="0">
                          <a:solidFill>
                            <a:schemeClr val="bg1"/>
                          </a:solidFill>
                          <a:effectLst/>
                          <a:latin typeface="Cambria" panose="02040503050406030204" pitchFamily="18" charset="0"/>
                          <a:ea typeface="Cambria" panose="02040503050406030204" pitchFamily="18" charset="0"/>
                        </a:rPr>
                        <a:t>M</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b="1" i="1" dirty="0" smtClean="0">
                          <a:solidFill>
                            <a:schemeClr val="bg1"/>
                          </a:solidFill>
                          <a:effectLst/>
                          <a:latin typeface="Cambria" panose="02040503050406030204" pitchFamily="18" charset="0"/>
                          <a:ea typeface="Cambria" panose="02040503050406030204" pitchFamily="18" charset="0"/>
                        </a:rPr>
                        <a:t>A</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b="1" i="1" dirty="0" smtClean="0">
                          <a:solidFill>
                            <a:schemeClr val="bg1"/>
                          </a:solidFill>
                          <a:effectLst/>
                          <a:latin typeface="Cambria" panose="02040503050406030204" pitchFamily="18" charset="0"/>
                          <a:ea typeface="Cambria" panose="02040503050406030204" pitchFamily="18" charset="0"/>
                        </a:rPr>
                        <a:t>M</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ctr"/>
                      <a:r>
                        <a:rPr lang="fr-FR" b="1" i="1" dirty="0" err="1" smtClean="0">
                          <a:solidFill>
                            <a:schemeClr val="bg1"/>
                          </a:solidFill>
                          <a:effectLst/>
                          <a:latin typeface="Cambria" panose="02040503050406030204" pitchFamily="18" charset="0"/>
                          <a:ea typeface="Cambria" panose="02040503050406030204" pitchFamily="18" charset="0"/>
                        </a:rPr>
                        <a:t>Jn</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ctr"/>
                      <a:r>
                        <a:rPr lang="fr-FR" b="1" i="1" dirty="0" err="1" smtClean="0">
                          <a:solidFill>
                            <a:schemeClr val="bg1"/>
                          </a:solidFill>
                          <a:effectLst/>
                          <a:latin typeface="Cambria" panose="02040503050406030204" pitchFamily="18" charset="0"/>
                          <a:ea typeface="Cambria" panose="02040503050406030204" pitchFamily="18" charset="0"/>
                        </a:rPr>
                        <a:t>Jt</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b="1" i="1" dirty="0" smtClean="0">
                          <a:solidFill>
                            <a:schemeClr val="bg1"/>
                          </a:solidFill>
                          <a:effectLst/>
                          <a:latin typeface="Cambria" panose="02040503050406030204" pitchFamily="18" charset="0"/>
                          <a:ea typeface="Cambria" panose="02040503050406030204" pitchFamily="18" charset="0"/>
                        </a:rPr>
                        <a:t>A</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b="1" i="1" dirty="0" smtClean="0">
                          <a:solidFill>
                            <a:schemeClr val="bg1"/>
                          </a:solidFill>
                          <a:effectLst/>
                          <a:latin typeface="Cambria" panose="02040503050406030204" pitchFamily="18" charset="0"/>
                          <a:ea typeface="Cambria" panose="02040503050406030204" pitchFamily="18" charset="0"/>
                        </a:rPr>
                        <a:t>S</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b="1" i="1" dirty="0" smtClean="0">
                          <a:solidFill>
                            <a:schemeClr val="bg1"/>
                          </a:solidFill>
                          <a:effectLst/>
                          <a:latin typeface="Cambria" panose="02040503050406030204" pitchFamily="18" charset="0"/>
                          <a:ea typeface="Cambria" panose="02040503050406030204" pitchFamily="18" charset="0"/>
                        </a:rPr>
                        <a:t>O</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b="1" i="1" dirty="0" smtClean="0">
                          <a:solidFill>
                            <a:schemeClr val="bg1"/>
                          </a:solidFill>
                          <a:effectLst/>
                          <a:latin typeface="Cambria" panose="02040503050406030204" pitchFamily="18" charset="0"/>
                          <a:ea typeface="Cambria" panose="02040503050406030204" pitchFamily="18" charset="0"/>
                        </a:rPr>
                        <a:t>N</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b="1" i="1" dirty="0" smtClean="0">
                          <a:solidFill>
                            <a:schemeClr val="bg1"/>
                          </a:solidFill>
                          <a:effectLst/>
                          <a:latin typeface="Cambria" panose="02040503050406030204" pitchFamily="18" charset="0"/>
                          <a:ea typeface="Cambria" panose="02040503050406030204" pitchFamily="18" charset="0"/>
                        </a:rPr>
                        <a:t>D</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sp>
        <p:nvSpPr>
          <p:cNvPr id="4" name="Rectangle 2"/>
          <p:cNvSpPr>
            <a:spLocks noChangeArrowheads="1"/>
          </p:cNvSpPr>
          <p:nvPr/>
        </p:nvSpPr>
        <p:spPr bwMode="auto">
          <a:xfrm>
            <a:off x="1714500" y="343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908353401"/>
              </p:ext>
            </p:extLst>
          </p:nvPr>
        </p:nvGraphicFramePr>
        <p:xfrm>
          <a:off x="282790" y="1762827"/>
          <a:ext cx="8609690" cy="3383280"/>
        </p:xfrm>
        <a:graphic>
          <a:graphicData uri="http://schemas.openxmlformats.org/drawingml/2006/table">
            <a:tbl>
              <a:tblPr firstRow="1" bandRow="1">
                <a:tableStyleId>{5C22544A-7EE6-4342-B048-85BDC9FD1C3A}</a:tableStyleId>
              </a:tblPr>
              <a:tblGrid>
                <a:gridCol w="2993066"/>
                <a:gridCol w="5616624"/>
              </a:tblGrid>
              <a:tr h="2890309">
                <a:tc>
                  <a:txBody>
                    <a:bodyPr/>
                    <a:lstStyle/>
                    <a:p>
                      <a:endParaRPr lang="fr-FR" dirty="0"/>
                    </a:p>
                  </a:txBody>
                  <a:tcPr>
                    <a:solidFill>
                      <a:schemeClr val="bg1"/>
                    </a:solidFill>
                  </a:tcPr>
                </a:tc>
                <a:tc>
                  <a:txBody>
                    <a:bodyPr/>
                    <a:lstStyle/>
                    <a:p>
                      <a:r>
                        <a:rPr lang="fr-FR" b="0" i="0" dirty="0" smtClean="0">
                          <a:solidFill>
                            <a:srgbClr val="400000"/>
                          </a:solidFill>
                          <a:effectLst/>
                          <a:latin typeface="Cambria" panose="02040503050406030204" pitchFamily="18" charset="0"/>
                          <a:ea typeface="Cambria" panose="02040503050406030204" pitchFamily="18" charset="0"/>
                        </a:rPr>
                        <a:t>Bien que le nom latin fasse référence au frelon, le labelle trapu et velu de cet Ophrys rappelle plutôt l’abdomen d’un bourdon. </a:t>
                      </a:r>
                      <a:r>
                        <a:rPr lang="fr-FR" dirty="0" smtClean="0">
                          <a:latin typeface="Cambria" panose="02040503050406030204" pitchFamily="18" charset="0"/>
                          <a:ea typeface="Cambria" panose="02040503050406030204" pitchFamily="18" charset="0"/>
                        </a:rPr>
                        <a:t/>
                      </a:r>
                      <a:br>
                        <a:rPr lang="fr-FR" dirty="0" smtClean="0">
                          <a:latin typeface="Cambria" panose="02040503050406030204" pitchFamily="18" charset="0"/>
                          <a:ea typeface="Cambria" panose="02040503050406030204" pitchFamily="18" charset="0"/>
                        </a:rPr>
                      </a:br>
                      <a:r>
                        <a:rPr lang="fr-FR" dirty="0" smtClean="0">
                          <a:latin typeface="Cambria" panose="02040503050406030204" pitchFamily="18" charset="0"/>
                          <a:ea typeface="Cambria" panose="02040503050406030204" pitchFamily="18" charset="0"/>
                        </a:rPr>
                        <a:t/>
                      </a:r>
                      <a:br>
                        <a:rPr lang="fr-FR" dirty="0" smtClean="0">
                          <a:latin typeface="Cambria" panose="02040503050406030204" pitchFamily="18" charset="0"/>
                          <a:ea typeface="Cambria" panose="02040503050406030204" pitchFamily="18" charset="0"/>
                        </a:rPr>
                      </a:br>
                      <a:r>
                        <a:rPr lang="fr-FR" b="0" i="0" dirty="0" smtClean="0">
                          <a:solidFill>
                            <a:srgbClr val="400000"/>
                          </a:solidFill>
                          <a:effectLst/>
                          <a:latin typeface="Cambria" panose="02040503050406030204" pitchFamily="18" charset="0"/>
                          <a:ea typeface="Cambria" panose="02040503050406030204" pitchFamily="18" charset="0"/>
                        </a:rPr>
                        <a:t>Robuste et imposant, L’</a:t>
                      </a:r>
                      <a:r>
                        <a:rPr lang="fr-FR" b="0" i="1" dirty="0" smtClean="0">
                          <a:solidFill>
                            <a:srgbClr val="400000"/>
                          </a:solidFill>
                          <a:effectLst/>
                          <a:latin typeface="Cambria" panose="02040503050406030204" pitchFamily="18" charset="0"/>
                          <a:ea typeface="Cambria" panose="02040503050406030204" pitchFamily="18" charset="0"/>
                        </a:rPr>
                        <a:t>Ophrys </a:t>
                      </a:r>
                      <a:r>
                        <a:rPr lang="fr-FR" b="0" i="1" dirty="0" err="1" smtClean="0">
                          <a:solidFill>
                            <a:srgbClr val="400000"/>
                          </a:solidFill>
                          <a:effectLst/>
                          <a:latin typeface="Cambria" panose="02040503050406030204" pitchFamily="18" charset="0"/>
                          <a:ea typeface="Cambria" panose="02040503050406030204" pitchFamily="18" charset="0"/>
                        </a:rPr>
                        <a:t>fuciflora</a:t>
                      </a:r>
                      <a:r>
                        <a:rPr lang="fr-FR" b="0" i="0" dirty="0" smtClean="0">
                          <a:solidFill>
                            <a:srgbClr val="400000"/>
                          </a:solidFill>
                          <a:effectLst/>
                          <a:latin typeface="Cambria" panose="02040503050406030204" pitchFamily="18" charset="0"/>
                          <a:ea typeface="Cambria" panose="02040503050406030204" pitchFamily="18" charset="0"/>
                        </a:rPr>
                        <a:t> dresse sa hampe ornée de deux à cinq fleurons au labelle étalé. Les feuilles sont larges, épaisses et allongées. Les sépales roses ou verts sont arrondis, les pétales courts et trapus.</a:t>
                      </a:r>
                      <a:r>
                        <a:rPr lang="fr-FR" dirty="0" smtClean="0">
                          <a:latin typeface="Cambria" panose="02040503050406030204" pitchFamily="18" charset="0"/>
                          <a:ea typeface="Cambria" panose="02040503050406030204" pitchFamily="18" charset="0"/>
                        </a:rPr>
                        <a:t/>
                      </a:r>
                      <a:br>
                        <a:rPr lang="fr-FR" dirty="0" smtClean="0">
                          <a:latin typeface="Cambria" panose="02040503050406030204" pitchFamily="18" charset="0"/>
                          <a:ea typeface="Cambria" panose="02040503050406030204" pitchFamily="18" charset="0"/>
                        </a:rPr>
                      </a:br>
                      <a:r>
                        <a:rPr lang="fr-FR" dirty="0" smtClean="0">
                          <a:latin typeface="Cambria" panose="02040503050406030204" pitchFamily="18" charset="0"/>
                          <a:ea typeface="Cambria" panose="02040503050406030204" pitchFamily="18" charset="0"/>
                        </a:rPr>
                        <a:t/>
                      </a:r>
                      <a:br>
                        <a:rPr lang="fr-FR" dirty="0" smtClean="0">
                          <a:latin typeface="Cambria" panose="02040503050406030204" pitchFamily="18" charset="0"/>
                          <a:ea typeface="Cambria" panose="02040503050406030204" pitchFamily="18" charset="0"/>
                        </a:rPr>
                      </a:br>
                      <a:r>
                        <a:rPr lang="fr-FR" b="0" i="0" dirty="0" smtClean="0">
                          <a:solidFill>
                            <a:srgbClr val="400000"/>
                          </a:solidFill>
                          <a:effectLst/>
                          <a:latin typeface="Cambria" panose="02040503050406030204" pitchFamily="18" charset="0"/>
                          <a:ea typeface="Cambria" panose="02040503050406030204" pitchFamily="18" charset="0"/>
                        </a:rPr>
                        <a:t>Dans l’ouest de la France, les stations sont rares, peuplées seulement de quelques individus.</a:t>
                      </a:r>
                      <a:endParaRPr lang="fr-FR"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6" y="1772815"/>
            <a:ext cx="2880322" cy="3729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44847" y="5569277"/>
            <a:ext cx="8819639" cy="646331"/>
          </a:xfrm>
          <a:prstGeom prst="rect">
            <a:avLst/>
          </a:prstGeom>
        </p:spPr>
        <p:txBody>
          <a:bodyPr wrap="square">
            <a:spAutoFit/>
          </a:bodyPr>
          <a:lstStyle/>
          <a:p>
            <a:r>
              <a:rPr lang="fr-FR" dirty="0">
                <a:solidFill>
                  <a:srgbClr val="400000"/>
                </a:solidFill>
                <a:latin typeface="Cambria" panose="02040503050406030204" pitchFamily="18" charset="0"/>
                <a:ea typeface="Cambria" panose="02040503050406030204" pitchFamily="18" charset="0"/>
              </a:rPr>
              <a:t>Le labelle est entier, presque carré, avec un appendice large dirigé vers l’avant ; brun rougeâtre, il combine une macule en X ou en H avec des ocelles plus ou moins fermés.</a:t>
            </a:r>
            <a:endParaRPr lang="fr-FR"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83031539"/>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2464" y="211723"/>
            <a:ext cx="3317062" cy="92333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Ophrys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insectifera</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LINNE 1753</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muscifera</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HUDSON 1762</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mouche</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4129342888"/>
              </p:ext>
            </p:extLst>
          </p:nvPr>
        </p:nvGraphicFramePr>
        <p:xfrm>
          <a:off x="182464" y="1268760"/>
          <a:ext cx="8710018" cy="432048"/>
        </p:xfrm>
        <a:graphic>
          <a:graphicData uri="http://schemas.openxmlformats.org/drawingml/2006/table">
            <a:tbl>
              <a:tblPr/>
              <a:tblGrid>
                <a:gridCol w="725835"/>
                <a:gridCol w="725835"/>
                <a:gridCol w="725835"/>
                <a:gridCol w="375431"/>
                <a:gridCol w="350403"/>
                <a:gridCol w="725835"/>
                <a:gridCol w="350403"/>
                <a:gridCol w="375431"/>
                <a:gridCol w="725835"/>
                <a:gridCol w="725835"/>
                <a:gridCol w="725835"/>
                <a:gridCol w="725835"/>
                <a:gridCol w="725835"/>
                <a:gridCol w="725835"/>
              </a:tblGrid>
              <a:tr h="432048">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J</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F</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M</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A</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A</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M</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b="1" i="1" dirty="0" err="1" smtClean="0">
                          <a:solidFill>
                            <a:schemeClr val="bg1"/>
                          </a:solidFill>
                          <a:effectLst/>
                          <a:latin typeface="Cambria" panose="02040503050406030204" pitchFamily="18" charset="0"/>
                          <a:ea typeface="Cambria" panose="02040503050406030204" pitchFamily="18" charset="0"/>
                        </a:rPr>
                        <a:t>Jn</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b="1" i="1" dirty="0" err="1" smtClean="0">
                          <a:solidFill>
                            <a:schemeClr val="bg1"/>
                          </a:solidFill>
                          <a:effectLst/>
                          <a:latin typeface="Cambria" panose="02040503050406030204" pitchFamily="18" charset="0"/>
                          <a:ea typeface="Cambria" panose="02040503050406030204" pitchFamily="18" charset="0"/>
                        </a:rPr>
                        <a:t>Jn</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err="1" smtClean="0">
                          <a:solidFill>
                            <a:schemeClr val="bg1"/>
                          </a:solidFill>
                          <a:effectLst/>
                          <a:latin typeface="Cambria" panose="02040503050406030204" pitchFamily="18" charset="0"/>
                          <a:ea typeface="Cambria" panose="02040503050406030204" pitchFamily="18" charset="0"/>
                        </a:rPr>
                        <a:t>Jt</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A</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S</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O</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N</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830634132"/>
              </p:ext>
            </p:extLst>
          </p:nvPr>
        </p:nvGraphicFramePr>
        <p:xfrm>
          <a:off x="182464" y="1916832"/>
          <a:ext cx="8638008" cy="3528392"/>
        </p:xfrm>
        <a:graphic>
          <a:graphicData uri="http://schemas.openxmlformats.org/drawingml/2006/table">
            <a:tbl>
              <a:tblPr firstRow="1" bandRow="1">
                <a:tableStyleId>{5C22544A-7EE6-4342-B048-85BDC9FD1C3A}</a:tableStyleId>
              </a:tblPr>
              <a:tblGrid>
                <a:gridCol w="2805360"/>
                <a:gridCol w="5832648"/>
              </a:tblGrid>
              <a:tr h="3528392">
                <a:tc>
                  <a:txBody>
                    <a:bodyPr/>
                    <a:lstStyle/>
                    <a:p>
                      <a:endParaRPr lang="fr-FR" dirty="0"/>
                    </a:p>
                  </a:txBody>
                  <a:tcPr>
                    <a:solidFill>
                      <a:schemeClr val="bg1"/>
                    </a:solidFill>
                  </a:tcPr>
                </a:tc>
                <a:tc>
                  <a:txBody>
                    <a:bodyPr/>
                    <a:lstStyle/>
                    <a:p>
                      <a:r>
                        <a:rPr lang="fr-FR" sz="1600" b="0" i="0" dirty="0" smtClean="0">
                          <a:solidFill>
                            <a:srgbClr val="410000"/>
                          </a:solidFill>
                          <a:effectLst/>
                          <a:latin typeface="Cambria" panose="02040503050406030204" pitchFamily="18" charset="0"/>
                          <a:ea typeface="Cambria" panose="02040503050406030204" pitchFamily="18" charset="0"/>
                        </a:rPr>
                        <a:t>L’</a:t>
                      </a:r>
                      <a:r>
                        <a:rPr lang="fr-FR" sz="1600" b="0" i="1" dirty="0" smtClean="0">
                          <a:solidFill>
                            <a:srgbClr val="410000"/>
                          </a:solidFill>
                          <a:effectLst/>
                          <a:latin typeface="Cambria" panose="02040503050406030204" pitchFamily="18" charset="0"/>
                          <a:ea typeface="Cambria" panose="02040503050406030204" pitchFamily="18" charset="0"/>
                        </a:rPr>
                        <a:t>Ophrys </a:t>
                      </a:r>
                      <a:r>
                        <a:rPr lang="fr-FR" sz="1600" b="0" i="1" dirty="0" err="1" smtClean="0">
                          <a:solidFill>
                            <a:srgbClr val="410000"/>
                          </a:solidFill>
                          <a:effectLst/>
                          <a:latin typeface="Cambria" panose="02040503050406030204" pitchFamily="18" charset="0"/>
                          <a:ea typeface="Cambria" panose="02040503050406030204" pitchFamily="18" charset="0"/>
                        </a:rPr>
                        <a:t>insectifera</a:t>
                      </a:r>
                      <a:r>
                        <a:rPr lang="fr-FR" sz="1600" b="0" i="0" dirty="0" smtClean="0">
                          <a:solidFill>
                            <a:srgbClr val="410000"/>
                          </a:solidFill>
                          <a:effectLst/>
                          <a:latin typeface="Cambria" panose="02040503050406030204" pitchFamily="18" charset="0"/>
                          <a:ea typeface="Cambria" panose="02040503050406030204" pitchFamily="18" charset="0"/>
                        </a:rPr>
                        <a:t> est l’une de ces plantes qui a poussé son imitation de l’insecte presque à la perfection.</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10000"/>
                          </a:solidFill>
                          <a:effectLst/>
                          <a:latin typeface="Cambria" panose="02040503050406030204" pitchFamily="18" charset="0"/>
                          <a:ea typeface="Cambria" panose="02040503050406030204" pitchFamily="18" charset="0"/>
                        </a:rPr>
                        <a:t>Des fleurs étroites, espacées sur une hampe florale élevée accentuent le port élancé de cet Ophrys dont la hampe florale, sans rosette, porte quelques feuilles lancéolées le long de la tige.</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10000"/>
                          </a:solidFill>
                          <a:effectLst/>
                          <a:latin typeface="Cambria" panose="02040503050406030204" pitchFamily="18" charset="0"/>
                          <a:ea typeface="Cambria" panose="02040503050406030204" pitchFamily="18" charset="0"/>
                        </a:rPr>
                        <a:t>Cà et là il n’est pas rare de le rencontrer parmi les </a:t>
                      </a:r>
                      <a:r>
                        <a:rPr lang="fr-FR" sz="1600" b="0" i="1" dirty="0" smtClean="0">
                          <a:solidFill>
                            <a:srgbClr val="410000"/>
                          </a:solidFill>
                          <a:effectLst/>
                          <a:latin typeface="Cambria" panose="02040503050406030204" pitchFamily="18" charset="0"/>
                          <a:ea typeface="Cambria" panose="02040503050406030204" pitchFamily="18" charset="0"/>
                        </a:rPr>
                        <a:t>Ophrys </a:t>
                      </a:r>
                      <a:r>
                        <a:rPr lang="fr-FR" sz="1600" b="0" i="1" dirty="0" err="1" smtClean="0">
                          <a:solidFill>
                            <a:srgbClr val="410000"/>
                          </a:solidFill>
                          <a:effectLst/>
                          <a:latin typeface="Cambria" panose="02040503050406030204" pitchFamily="18" charset="0"/>
                          <a:ea typeface="Cambria" panose="02040503050406030204" pitchFamily="18" charset="0"/>
                        </a:rPr>
                        <a:t>sphegodes</a:t>
                      </a:r>
                      <a:r>
                        <a:rPr lang="fr-FR" sz="1600" b="0" i="0" dirty="0" smtClean="0">
                          <a:solidFill>
                            <a:srgbClr val="410000"/>
                          </a:solidFill>
                          <a:effectLst/>
                          <a:latin typeface="Cambria" panose="02040503050406030204" pitchFamily="18" charset="0"/>
                          <a:ea typeface="Cambria" panose="02040503050406030204" pitchFamily="18" charset="0"/>
                        </a:rPr>
                        <a:t>, aussi bien en pré-bois qu’en pleine lumière.</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64" y="1844824"/>
            <a:ext cx="2571735" cy="3573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00064" y="5537753"/>
            <a:ext cx="8764424" cy="584775"/>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La macule aux reflets métalliques bleutés, les deux pétales latéraux fins et le labelle allongé ont évoqué pour certains une mouche.</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84698457"/>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271629951"/>
              </p:ext>
            </p:extLst>
          </p:nvPr>
        </p:nvGraphicFramePr>
        <p:xfrm>
          <a:off x="395536" y="476672"/>
          <a:ext cx="8136904" cy="1188720"/>
        </p:xfrm>
        <a:graphic>
          <a:graphicData uri="http://schemas.openxmlformats.org/drawingml/2006/table">
            <a:tbl>
              <a:tblPr firstRow="1" bandRow="1">
                <a:tableStyleId>{5C22544A-7EE6-4342-B048-85BDC9FD1C3A}</a:tableStyleId>
              </a:tblPr>
              <a:tblGrid>
                <a:gridCol w="8136904"/>
              </a:tblGrid>
              <a:tr h="370840">
                <a:tc>
                  <a:txBody>
                    <a:bodyPr/>
                    <a:lstStyle/>
                    <a:p>
                      <a:pPr algn="l"/>
                      <a:r>
                        <a:rPr lang="fr-FR" sz="1800" b="0" i="1" dirty="0" err="1" smtClean="0">
                          <a:solidFill>
                            <a:srgbClr val="FF0000"/>
                          </a:solidFill>
                          <a:effectLst/>
                          <a:latin typeface="Cambria" panose="02040503050406030204" pitchFamily="18" charset="0"/>
                          <a:ea typeface="Cambria" panose="02040503050406030204" pitchFamily="18" charset="0"/>
                        </a:rPr>
                        <a:t>Anacamptis</a:t>
                      </a:r>
                      <a:r>
                        <a:rPr lang="fr-FR" sz="1800" b="0" i="1" dirty="0" smtClean="0">
                          <a:solidFill>
                            <a:srgbClr val="FF0000"/>
                          </a:solidFill>
                          <a:effectLst/>
                          <a:latin typeface="Cambria" panose="02040503050406030204" pitchFamily="18" charset="0"/>
                          <a:ea typeface="Cambria" panose="02040503050406030204" pitchFamily="18" charset="0"/>
                        </a:rPr>
                        <a:t> </a:t>
                      </a:r>
                      <a:r>
                        <a:rPr lang="fr-FR" sz="1800" b="0" i="1" dirty="0" err="1" smtClean="0">
                          <a:solidFill>
                            <a:srgbClr val="FF0000"/>
                          </a:solidFill>
                          <a:effectLst/>
                          <a:latin typeface="Cambria" panose="02040503050406030204" pitchFamily="18" charset="0"/>
                          <a:ea typeface="Cambria" panose="02040503050406030204" pitchFamily="18" charset="0"/>
                        </a:rPr>
                        <a:t>laxiflora</a:t>
                      </a:r>
                      <a:r>
                        <a:rPr lang="fr-FR" sz="1600" b="0" dirty="0" smtClean="0"/>
                        <a:t> </a:t>
                      </a:r>
                      <a:r>
                        <a:rPr lang="fr-FR" sz="1600" b="0" i="0" dirty="0" smtClean="0">
                          <a:solidFill>
                            <a:srgbClr val="000000"/>
                          </a:solidFill>
                          <a:effectLst/>
                          <a:latin typeface="Arial"/>
                        </a:rPr>
                        <a:t>  </a:t>
                      </a:r>
                      <a:r>
                        <a:rPr lang="fr-FR" sz="1400" b="0" i="0" dirty="0" smtClean="0">
                          <a:solidFill>
                            <a:srgbClr val="FF0000"/>
                          </a:solidFill>
                          <a:effectLst/>
                          <a:latin typeface="Arial"/>
                        </a:rPr>
                        <a:t>BATEMAN</a:t>
                      </a:r>
                      <a:r>
                        <a:rPr lang="fr-FR" sz="1600" b="0" i="0" dirty="0" smtClean="0">
                          <a:solidFill>
                            <a:srgbClr val="FF0000"/>
                          </a:solidFill>
                          <a:effectLst/>
                          <a:latin typeface="Arial"/>
                        </a:rPr>
                        <a:t> &amp; al. 1997</a:t>
                      </a:r>
                      <a:r>
                        <a:rPr lang="fr-FR" sz="1600" b="0" dirty="0" smtClean="0"/>
                        <a:t/>
                      </a:r>
                      <a:br>
                        <a:rPr lang="fr-FR" sz="1600" b="0" dirty="0" smtClean="0"/>
                      </a:br>
                      <a:r>
                        <a:rPr lang="fr-FR" sz="1800" b="0" i="1" dirty="0" smtClean="0">
                          <a:solidFill>
                            <a:schemeClr val="tx1"/>
                          </a:solidFill>
                          <a:latin typeface="Cambria" panose="02040503050406030204" pitchFamily="18" charset="0"/>
                          <a:ea typeface="Cambria" panose="02040503050406030204" pitchFamily="18" charset="0"/>
                        </a:rPr>
                        <a:t>Orchis </a:t>
                      </a:r>
                      <a:r>
                        <a:rPr lang="fr-FR" sz="1800" b="0" i="1" dirty="0" err="1" smtClean="0">
                          <a:solidFill>
                            <a:schemeClr val="tx1"/>
                          </a:solidFill>
                          <a:latin typeface="Cambria" panose="02040503050406030204" pitchFamily="18" charset="0"/>
                          <a:ea typeface="Cambria" panose="02040503050406030204" pitchFamily="18" charset="0"/>
                        </a:rPr>
                        <a:t>laxiflora</a:t>
                      </a:r>
                      <a:r>
                        <a:rPr lang="fr-FR" sz="1800" b="0" i="1" dirty="0" smtClean="0">
                          <a:solidFill>
                            <a:schemeClr val="tx1"/>
                          </a:solidFill>
                          <a:latin typeface="Cambria" panose="02040503050406030204" pitchFamily="18" charset="0"/>
                          <a:ea typeface="Cambria" panose="02040503050406030204" pitchFamily="18" charset="0"/>
                        </a:rPr>
                        <a:t> </a:t>
                      </a:r>
                      <a:r>
                        <a:rPr lang="fr-FR" sz="1600" b="0" i="0" dirty="0" smtClean="0">
                          <a:solidFill>
                            <a:schemeClr val="tx1"/>
                          </a:solidFill>
                          <a:effectLst/>
                          <a:latin typeface="Cambria" panose="02040503050406030204" pitchFamily="18" charset="0"/>
                          <a:ea typeface="Cambria" panose="02040503050406030204" pitchFamily="18" charset="0"/>
                        </a:rPr>
                        <a:t> </a:t>
                      </a:r>
                      <a:r>
                        <a:rPr lang="fr-FR" sz="1400" b="0" i="0" dirty="0" smtClean="0">
                          <a:solidFill>
                            <a:srgbClr val="000000"/>
                          </a:solidFill>
                          <a:effectLst/>
                          <a:latin typeface="Arial"/>
                        </a:rPr>
                        <a:t>LAMARCK 1778</a:t>
                      </a:r>
                      <a:r>
                        <a:rPr lang="fr-FR" sz="1600" b="0" dirty="0" smtClean="0">
                          <a:solidFill>
                            <a:schemeClr val="tx1"/>
                          </a:solidFill>
                        </a:rPr>
                        <a:t/>
                      </a:r>
                      <a:br>
                        <a:rPr lang="fr-FR" sz="1600" b="0" dirty="0" smtClean="0">
                          <a:solidFill>
                            <a:schemeClr val="tx1"/>
                          </a:solidFill>
                        </a:rPr>
                      </a:br>
                      <a:r>
                        <a:rPr lang="fr-FR" sz="1800" b="0" dirty="0" smtClean="0">
                          <a:solidFill>
                            <a:schemeClr val="tx1"/>
                          </a:solidFill>
                        </a:rPr>
                        <a:t>Orchis à fleurs </a:t>
                      </a:r>
                      <a:r>
                        <a:rPr lang="fr-FR" sz="1800" b="0" dirty="0" err="1" smtClean="0">
                          <a:solidFill>
                            <a:schemeClr val="tx1"/>
                          </a:solidFill>
                        </a:rPr>
                        <a:t>lâches</a:t>
                      </a:r>
                      <a:r>
                        <a:rPr lang="fr-FR" sz="1800" b="0" dirty="0" err="1" smtClean="0"/>
                        <a:t>f</a:t>
                      </a:r>
                      <a:endParaRPr lang="fr-FR" sz="1800" b="0" dirty="0" smtClean="0"/>
                    </a:p>
                    <a:p>
                      <a:pPr algn="l"/>
                      <a:endParaRPr lang="fr-FR" b="0" dirty="0"/>
                    </a:p>
                  </a:txBody>
                  <a:tcPr>
                    <a:noFil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668721210"/>
              </p:ext>
            </p:extLst>
          </p:nvPr>
        </p:nvGraphicFramePr>
        <p:xfrm>
          <a:off x="539552" y="5733256"/>
          <a:ext cx="7824192" cy="822960"/>
        </p:xfrm>
        <a:graphic>
          <a:graphicData uri="http://schemas.openxmlformats.org/drawingml/2006/table">
            <a:tbl>
              <a:tblPr firstRow="1" bandRow="1">
                <a:tableStyleId>{5C22544A-7EE6-4342-B048-85BDC9FD1C3A}</a:tableStyleId>
              </a:tblPr>
              <a:tblGrid>
                <a:gridCol w="7824192"/>
              </a:tblGrid>
              <a:tr h="432048">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Comme son nom l’indique l’épi floral de cet Orchis est lâche. Les bractées comme les fleurs sont colorées d’un violet soutenu, les sépales latéraux dressés, les lobes latéraux du labelle rabattus suivant un sillon blanc rarement maculé</a:t>
                      </a:r>
                      <a:endParaRPr lang="fr-FR" sz="1600" dirty="0">
                        <a:latin typeface="Cambria" panose="02040503050406030204" pitchFamily="18" charset="0"/>
                        <a:ea typeface="Cambria" panose="02040503050406030204" pitchFamily="18" charset="0"/>
                      </a:endParaRPr>
                    </a:p>
                  </a:txBody>
                  <a:tcPr>
                    <a:noFill/>
                  </a:tcP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2123221902"/>
              </p:ext>
            </p:extLst>
          </p:nvPr>
        </p:nvGraphicFramePr>
        <p:xfrm>
          <a:off x="403548" y="1484784"/>
          <a:ext cx="8147250" cy="360040"/>
        </p:xfrm>
        <a:graphic>
          <a:graphicData uri="http://schemas.openxmlformats.org/drawingml/2006/table">
            <a:tbl>
              <a:tblPr/>
              <a:tblGrid>
                <a:gridCol w="660588"/>
                <a:gridCol w="660588"/>
                <a:gridCol w="660588"/>
                <a:gridCol w="415926"/>
                <a:gridCol w="269128"/>
                <a:gridCol w="685054"/>
                <a:gridCol w="195730"/>
                <a:gridCol w="489324"/>
                <a:gridCol w="685054"/>
                <a:gridCol w="685054"/>
                <a:gridCol w="685054"/>
                <a:gridCol w="685054"/>
                <a:gridCol w="685054"/>
                <a:gridCol w="685054"/>
              </a:tblGrid>
              <a:tr h="360040">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FF0000"/>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D</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2831614393"/>
              </p:ext>
            </p:extLst>
          </p:nvPr>
        </p:nvGraphicFramePr>
        <p:xfrm>
          <a:off x="539552" y="2636912"/>
          <a:ext cx="8136904" cy="370840"/>
        </p:xfrm>
        <a:graphic>
          <a:graphicData uri="http://schemas.openxmlformats.org/drawingml/2006/table">
            <a:tbl>
              <a:tblPr firstRow="1" bandRow="1">
                <a:tableStyleId>{5C22544A-7EE6-4342-B048-85BDC9FD1C3A}</a:tableStyleId>
              </a:tblPr>
              <a:tblGrid>
                <a:gridCol w="4068452"/>
                <a:gridCol w="4068452"/>
              </a:tblGrid>
              <a:tr h="370840">
                <a:tc>
                  <a:txBody>
                    <a:bodyPr/>
                    <a:lstStyle/>
                    <a:p>
                      <a:endParaRPr lang="fr-FR" dirty="0"/>
                    </a:p>
                  </a:txBody>
                  <a:tcPr>
                    <a:solidFill>
                      <a:schemeClr val="bg1"/>
                    </a:solidFill>
                  </a:tcPr>
                </a:tc>
                <a:tc>
                  <a:txBody>
                    <a:bodyPr/>
                    <a:lstStyle/>
                    <a:p>
                      <a:endParaRPr lang="fr-FR" dirty="0"/>
                    </a:p>
                  </a:txBody>
                  <a:tcPr>
                    <a:solidFill>
                      <a:schemeClr val="bg1"/>
                    </a:solidFill>
                  </a:tcPr>
                </a:tc>
              </a:tr>
            </a:tbl>
          </a:graphicData>
        </a:graphic>
      </p:graphicFrame>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33588"/>
            <a:ext cx="2304256" cy="355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2771800" y="2057975"/>
            <a:ext cx="6192688" cy="2062103"/>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Parfois dans les mêmes stations que l’</a:t>
            </a:r>
            <a:r>
              <a:rPr lang="fr-FR" sz="1600" i="1" dirty="0">
                <a:solidFill>
                  <a:srgbClr val="400000"/>
                </a:solidFill>
                <a:latin typeface="Cambria" panose="02040503050406030204" pitchFamily="18" charset="0"/>
                <a:ea typeface="Cambria" panose="02040503050406030204" pitchFamily="18" charset="0"/>
              </a:rPr>
              <a:t>Orchis morio</a:t>
            </a:r>
            <a:r>
              <a:rPr lang="fr-FR" sz="1600" dirty="0">
                <a:solidFill>
                  <a:srgbClr val="400000"/>
                </a:solidFill>
                <a:latin typeface="Cambria" panose="02040503050406030204" pitchFamily="18" charset="0"/>
                <a:ea typeface="Cambria" panose="02040503050406030204" pitchFamily="18" charset="0"/>
              </a:rPr>
              <a:t> mais souvent sur des terrains plus humides, l’</a:t>
            </a:r>
            <a:r>
              <a:rPr lang="fr-FR" sz="1600" i="1" dirty="0">
                <a:solidFill>
                  <a:srgbClr val="400000"/>
                </a:solidFill>
                <a:latin typeface="Cambria" panose="02040503050406030204" pitchFamily="18" charset="0"/>
                <a:ea typeface="Cambria" panose="02040503050406030204" pitchFamily="18" charset="0"/>
              </a:rPr>
              <a:t>Orchis</a:t>
            </a:r>
            <a:r>
              <a:rPr lang="fr-FR" sz="1600" dirty="0">
                <a:solidFill>
                  <a:srgbClr val="400000"/>
                </a:solidFill>
                <a:latin typeface="Cambria" panose="02040503050406030204" pitchFamily="18" charset="0"/>
                <a:ea typeface="Cambria" panose="02040503050406030204" pitchFamily="18" charset="0"/>
              </a:rPr>
              <a:t> </a:t>
            </a:r>
            <a:r>
              <a:rPr lang="fr-FR" sz="1600" i="1" dirty="0" err="1">
                <a:solidFill>
                  <a:srgbClr val="400000"/>
                </a:solidFill>
                <a:latin typeface="Cambria" panose="02040503050406030204" pitchFamily="18" charset="0"/>
                <a:ea typeface="Cambria" panose="02040503050406030204" pitchFamily="18" charset="0"/>
              </a:rPr>
              <a:t>laxiflora</a:t>
            </a:r>
            <a:r>
              <a:rPr lang="fr-FR" sz="1600" dirty="0">
                <a:solidFill>
                  <a:srgbClr val="400000"/>
                </a:solidFill>
                <a:latin typeface="Cambria" panose="02040503050406030204" pitchFamily="18" charset="0"/>
                <a:ea typeface="Cambria" panose="02040503050406030204" pitchFamily="18" charset="0"/>
              </a:rPr>
              <a:t> dresse sa hampe florale un peu plus tardivement.</a:t>
            </a:r>
            <a:r>
              <a:rPr lang="fr-FR" sz="1600" dirty="0">
                <a:latin typeface="Cambria" panose="02040503050406030204" pitchFamily="18" charset="0"/>
                <a:ea typeface="Cambria" panose="02040503050406030204" pitchFamily="18" charset="0"/>
              </a:rPr>
              <a:t/>
            </a:r>
            <a:br>
              <a:rPr lang="fr-FR" sz="1600" dirty="0">
                <a:latin typeface="Cambria" panose="02040503050406030204" pitchFamily="18" charset="0"/>
                <a:ea typeface="Cambria" panose="02040503050406030204" pitchFamily="18" charset="0"/>
              </a:rPr>
            </a:br>
            <a:r>
              <a:rPr lang="fr-FR" sz="1600" dirty="0">
                <a:latin typeface="Cambria" panose="02040503050406030204" pitchFamily="18" charset="0"/>
                <a:ea typeface="Cambria" panose="02040503050406030204" pitchFamily="18" charset="0"/>
              </a:rPr>
              <a:t/>
            </a:r>
            <a:br>
              <a:rPr lang="fr-FR" sz="1600" dirty="0">
                <a:latin typeface="Cambria" panose="02040503050406030204" pitchFamily="18" charset="0"/>
                <a:ea typeface="Cambria" panose="02040503050406030204" pitchFamily="18" charset="0"/>
              </a:rPr>
            </a:br>
            <a:r>
              <a:rPr lang="fr-FR" sz="1600" dirty="0">
                <a:solidFill>
                  <a:srgbClr val="400000"/>
                </a:solidFill>
                <a:latin typeface="Cambria" panose="02040503050406030204" pitchFamily="18" charset="0"/>
                <a:ea typeface="Cambria" panose="02040503050406030204" pitchFamily="18" charset="0"/>
              </a:rPr>
              <a:t>Le haut de la tige et les bractées sont lavés de violet. Quant à l’inflorescence lâche, elle est d’un violet plus soutenu qui contraste avec la partie centrale du labelle, blanc pur. L’éperon très apparent est nettement arqué vers le haut.</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21175345"/>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43472" y="283731"/>
            <a:ext cx="5499326" cy="92333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Ophrys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lupercalis</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J. &amp; P. DEVILLERS-TERSCHUREN 1994</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fusca</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LINK 1880</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des Lupercales ou Ophrys brun</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1978566668"/>
              </p:ext>
            </p:extLst>
          </p:nvPr>
        </p:nvGraphicFramePr>
        <p:xfrm>
          <a:off x="395536" y="1238465"/>
          <a:ext cx="8424936" cy="421739"/>
        </p:xfrm>
        <a:graphic>
          <a:graphicData uri="http://schemas.openxmlformats.org/drawingml/2006/table">
            <a:tbl>
              <a:tblPr/>
              <a:tblGrid>
                <a:gridCol w="702078"/>
                <a:gridCol w="702078"/>
                <a:gridCol w="702078"/>
                <a:gridCol w="702078"/>
                <a:gridCol w="702078"/>
                <a:gridCol w="702078"/>
                <a:gridCol w="702078"/>
                <a:gridCol w="702078"/>
                <a:gridCol w="702078"/>
                <a:gridCol w="702078"/>
                <a:gridCol w="702078"/>
                <a:gridCol w="702078"/>
              </a:tblGrid>
              <a:tr h="421739">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J</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F</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M</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A</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M</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err="1" smtClean="0">
                          <a:solidFill>
                            <a:schemeClr val="bg1"/>
                          </a:solidFill>
                          <a:effectLst/>
                          <a:latin typeface="Cambria" panose="02040503050406030204" pitchFamily="18" charset="0"/>
                          <a:ea typeface="Cambria" panose="02040503050406030204" pitchFamily="18" charset="0"/>
                        </a:rPr>
                        <a:t>Jn</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err="1" smtClean="0">
                          <a:solidFill>
                            <a:schemeClr val="bg1"/>
                          </a:solidFill>
                          <a:effectLst/>
                          <a:latin typeface="Cambria" panose="02040503050406030204" pitchFamily="18" charset="0"/>
                          <a:ea typeface="Cambria" panose="02040503050406030204" pitchFamily="18" charset="0"/>
                        </a:rPr>
                        <a:t>Jt</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A</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S</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O</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N</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951883641"/>
              </p:ext>
            </p:extLst>
          </p:nvPr>
        </p:nvGraphicFramePr>
        <p:xfrm>
          <a:off x="395536" y="1772816"/>
          <a:ext cx="8496944" cy="2042160"/>
        </p:xfrm>
        <a:graphic>
          <a:graphicData uri="http://schemas.openxmlformats.org/drawingml/2006/table">
            <a:tbl>
              <a:tblPr firstRow="1" bandRow="1">
                <a:tableStyleId>{5C22544A-7EE6-4342-B048-85BDC9FD1C3A}</a:tableStyleId>
              </a:tblPr>
              <a:tblGrid>
                <a:gridCol w="2736304"/>
                <a:gridCol w="5760640"/>
              </a:tblGrid>
              <a:tr h="370840">
                <a:tc>
                  <a:txBody>
                    <a:bodyPr/>
                    <a:lstStyle/>
                    <a:p>
                      <a:endParaRPr lang="fr-FR" dirty="0"/>
                    </a:p>
                  </a:txBody>
                  <a:tcPr>
                    <a:noFill/>
                  </a:tcPr>
                </a:tc>
                <a:tc>
                  <a:txBody>
                    <a:bodyPr/>
                    <a:lstStyle/>
                    <a:p>
                      <a:r>
                        <a:rPr lang="fr-FR" sz="1600" b="0" i="0" dirty="0" smtClean="0">
                          <a:solidFill>
                            <a:srgbClr val="410000"/>
                          </a:solidFill>
                          <a:effectLst/>
                          <a:latin typeface="Cambria" panose="02040503050406030204" pitchFamily="18" charset="0"/>
                          <a:ea typeface="Cambria" panose="02040503050406030204" pitchFamily="18" charset="0"/>
                        </a:rPr>
                        <a:t>L’</a:t>
                      </a:r>
                      <a:r>
                        <a:rPr lang="fr-FR" sz="1600" b="0" i="1" dirty="0" smtClean="0">
                          <a:solidFill>
                            <a:srgbClr val="410000"/>
                          </a:solidFill>
                          <a:effectLst/>
                          <a:latin typeface="Cambria" panose="02040503050406030204" pitchFamily="18" charset="0"/>
                          <a:ea typeface="Cambria" panose="02040503050406030204" pitchFamily="18" charset="0"/>
                        </a:rPr>
                        <a:t>Ophrys </a:t>
                      </a:r>
                      <a:r>
                        <a:rPr lang="fr-FR" sz="1600" b="0" i="1" dirty="0" err="1" smtClean="0">
                          <a:solidFill>
                            <a:srgbClr val="410000"/>
                          </a:solidFill>
                          <a:effectLst/>
                          <a:latin typeface="Cambria" panose="02040503050406030204" pitchFamily="18" charset="0"/>
                          <a:ea typeface="Cambria" panose="02040503050406030204" pitchFamily="18" charset="0"/>
                        </a:rPr>
                        <a:t>lupercalis</a:t>
                      </a:r>
                      <a:r>
                        <a:rPr lang="fr-FR" sz="1600" b="0" i="1" dirty="0" smtClean="0">
                          <a:solidFill>
                            <a:srgbClr val="410000"/>
                          </a:solidFill>
                          <a:effectLst/>
                          <a:latin typeface="Cambria" panose="02040503050406030204" pitchFamily="18" charset="0"/>
                          <a:ea typeface="Cambria" panose="02040503050406030204" pitchFamily="18" charset="0"/>
                        </a:rPr>
                        <a:t> </a:t>
                      </a:r>
                      <a:r>
                        <a:rPr lang="fr-FR" sz="1600" b="0" i="0" dirty="0" smtClean="0">
                          <a:solidFill>
                            <a:srgbClr val="410000"/>
                          </a:solidFill>
                          <a:effectLst/>
                          <a:latin typeface="Cambria" panose="02040503050406030204" pitchFamily="18" charset="0"/>
                          <a:ea typeface="Cambria" panose="02040503050406030204" pitchFamily="18" charset="0"/>
                        </a:rPr>
                        <a:t>est l’</a:t>
                      </a:r>
                      <a:r>
                        <a:rPr lang="fr-FR" sz="1600" b="0" i="1" dirty="0" smtClean="0">
                          <a:solidFill>
                            <a:srgbClr val="410000"/>
                          </a:solidFill>
                          <a:effectLst/>
                          <a:latin typeface="Cambria" panose="02040503050406030204" pitchFamily="18" charset="0"/>
                          <a:ea typeface="Cambria" panose="02040503050406030204" pitchFamily="18" charset="0"/>
                        </a:rPr>
                        <a:t>Ophrys brun</a:t>
                      </a:r>
                      <a:r>
                        <a:rPr lang="fr-FR" sz="1600" b="0" i="0" dirty="0" smtClean="0">
                          <a:solidFill>
                            <a:srgbClr val="410000"/>
                          </a:solidFill>
                          <a:effectLst/>
                          <a:latin typeface="Cambria" panose="02040503050406030204" pitchFamily="18" charset="0"/>
                          <a:ea typeface="Cambria" panose="02040503050406030204" pitchFamily="18" charset="0"/>
                        </a:rPr>
                        <a:t> le plus fréquent dans les départements du littoral méditerranéen où il fleurit dès le mois de janvier.</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10000"/>
                          </a:solidFill>
                          <a:effectLst/>
                          <a:latin typeface="Cambria" panose="02040503050406030204" pitchFamily="18" charset="0"/>
                          <a:ea typeface="Cambria" panose="02040503050406030204" pitchFamily="18" charset="0"/>
                        </a:rPr>
                        <a:t>Une station unique existe dans le Sud-Charente, signalée dans les années cinquante par Jean-</a:t>
                      </a:r>
                      <a:r>
                        <a:rPr lang="fr-FR" sz="1600" b="0" i="0" dirty="0" err="1" smtClean="0">
                          <a:solidFill>
                            <a:srgbClr val="410000"/>
                          </a:solidFill>
                          <a:effectLst/>
                          <a:latin typeface="Cambria" panose="02040503050406030204" pitchFamily="18" charset="0"/>
                          <a:ea typeface="Cambria" panose="02040503050406030204" pitchFamily="18" charset="0"/>
                        </a:rPr>
                        <a:t>Delamain</a:t>
                      </a:r>
                      <a:r>
                        <a:rPr lang="fr-FR" sz="1600" b="0" i="0" dirty="0" smtClean="0">
                          <a:solidFill>
                            <a:srgbClr val="410000"/>
                          </a:solidFill>
                          <a:effectLst/>
                          <a:latin typeface="Cambria" panose="02040503050406030204" pitchFamily="18" charset="0"/>
                          <a:ea typeface="Cambria" panose="02040503050406030204" pitchFamily="18" charset="0"/>
                        </a:rPr>
                        <a:t>. Elle abrite une population importante très précoce pour nos latitudes : début mars, parfois fin février !</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2597599" cy="3486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au 4"/>
          <p:cNvGraphicFramePr>
            <a:graphicFrameLocks noGrp="1"/>
          </p:cNvGraphicFramePr>
          <p:nvPr>
            <p:extLst>
              <p:ext uri="{D42A27DB-BD31-4B8C-83A1-F6EECF244321}">
                <p14:modId xmlns:p14="http://schemas.microsoft.com/office/powerpoint/2010/main" val="3712552095"/>
              </p:ext>
            </p:extLst>
          </p:nvPr>
        </p:nvGraphicFramePr>
        <p:xfrm>
          <a:off x="243472" y="5517232"/>
          <a:ext cx="8577000" cy="1224136"/>
        </p:xfrm>
        <a:graphic>
          <a:graphicData uri="http://schemas.openxmlformats.org/drawingml/2006/table">
            <a:tbl>
              <a:tblPr/>
              <a:tblGrid>
                <a:gridCol w="8577000"/>
              </a:tblGrid>
              <a:tr h="1224136">
                <a:tc>
                  <a:txBody>
                    <a:bodyPr/>
                    <a:lstStyle/>
                    <a:p>
                      <a:pPr algn="l" fontAlgn="t"/>
                      <a:r>
                        <a:rPr lang="fr-FR" dirty="0">
                          <a:effectLst/>
                        </a:rPr>
                        <a:t>La plante qui paraît robuste est basse (10 à 25 cm). L’inflorescence est courte et pauciflore (trois à cinq fleurs).</a:t>
                      </a:r>
                      <a:br>
                        <a:rPr lang="fr-FR" dirty="0">
                          <a:effectLst/>
                        </a:rPr>
                      </a:br>
                      <a:r>
                        <a:rPr lang="fr-FR" dirty="0">
                          <a:effectLst/>
                        </a:rPr>
                        <a:t>Le labelle brun-rougeâtre, assez terne, de grande taille (jusqu’à 20 mm) est recouvert d’une pilosité </a:t>
                      </a:r>
                      <a:r>
                        <a:rPr lang="fr-FR" dirty="0" smtClean="0">
                          <a:effectLst/>
                        </a:rPr>
                        <a:t>désordonnée</a:t>
                      </a:r>
                      <a:endParaRPr lang="fr-FR" dirty="0">
                        <a:effectLst/>
                      </a:endParaRPr>
                    </a:p>
                  </a:txBody>
                  <a:tcPr>
                    <a:lnL>
                      <a:noFill/>
                    </a:lnL>
                    <a:lnR>
                      <a:noFill/>
                    </a:lnR>
                    <a:lnT>
                      <a:noFill/>
                    </a:lnT>
                    <a:lnB>
                      <a:noFill/>
                    </a:lnB>
                    <a:solidFill>
                      <a:schemeClr val="bg1"/>
                    </a:solidFill>
                  </a:tcPr>
                </a:tc>
              </a:tr>
            </a:tbl>
          </a:graphicData>
        </a:graphic>
      </p:graphicFrame>
    </p:spTree>
    <p:extLst>
      <p:ext uri="{BB962C8B-B14F-4D97-AF65-F5344CB8AC3E}">
        <p14:creationId xmlns:p14="http://schemas.microsoft.com/office/powerpoint/2010/main" val="2838655815"/>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204028"/>
            <a:ext cx="3283528" cy="646331"/>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Ophrys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lutea</a:t>
            </a:r>
            <a:r>
              <a:rPr kumimoji="0" lang="fr-FR" altLang="fr-FR" b="1"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CAVANILLES 1793</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jaune</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1251323553"/>
              </p:ext>
            </p:extLst>
          </p:nvPr>
        </p:nvGraphicFramePr>
        <p:xfrm>
          <a:off x="251520" y="1052736"/>
          <a:ext cx="8424936" cy="432048"/>
        </p:xfrm>
        <a:graphic>
          <a:graphicData uri="http://schemas.openxmlformats.org/drawingml/2006/table">
            <a:tbl>
              <a:tblPr/>
              <a:tblGrid>
                <a:gridCol w="677004"/>
                <a:gridCol w="702078"/>
                <a:gridCol w="325965"/>
                <a:gridCol w="376113"/>
                <a:gridCol w="702078"/>
                <a:gridCol w="376113"/>
                <a:gridCol w="351039"/>
                <a:gridCol w="702078"/>
                <a:gridCol w="702078"/>
                <a:gridCol w="702078"/>
                <a:gridCol w="702078"/>
                <a:gridCol w="702078"/>
                <a:gridCol w="702078"/>
                <a:gridCol w="702078"/>
              </a:tblGrid>
              <a:tr h="432048">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J</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F</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M</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M</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A</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M</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M</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err="1" smtClean="0">
                          <a:solidFill>
                            <a:schemeClr val="bg1"/>
                          </a:solidFill>
                          <a:effectLst/>
                          <a:latin typeface="Cambria" panose="02040503050406030204" pitchFamily="18" charset="0"/>
                          <a:ea typeface="Cambria" panose="02040503050406030204" pitchFamily="18" charset="0"/>
                        </a:rPr>
                        <a:t>Jn</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err="1" smtClean="0">
                          <a:solidFill>
                            <a:schemeClr val="bg1"/>
                          </a:solidFill>
                          <a:effectLst/>
                          <a:latin typeface="Cambria" panose="02040503050406030204" pitchFamily="18" charset="0"/>
                          <a:ea typeface="Cambria" panose="02040503050406030204" pitchFamily="18" charset="0"/>
                        </a:rPr>
                        <a:t>Jt</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A</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S</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O</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smtClean="0">
                          <a:solidFill>
                            <a:schemeClr val="bg1"/>
                          </a:solidFill>
                          <a:effectLst/>
                          <a:latin typeface="Cambria" panose="02040503050406030204" pitchFamily="18" charset="0"/>
                          <a:ea typeface="Cambria" panose="02040503050406030204" pitchFamily="18" charset="0"/>
                        </a:rPr>
                        <a:t>N</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sp>
        <p:nvSpPr>
          <p:cNvPr id="4" name="Rectangle 2"/>
          <p:cNvSpPr>
            <a:spLocks noChangeArrowheads="1"/>
          </p:cNvSpPr>
          <p:nvPr/>
        </p:nvSpPr>
        <p:spPr bwMode="auto">
          <a:xfrm>
            <a:off x="1714500" y="343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520897288"/>
              </p:ext>
            </p:extLst>
          </p:nvPr>
        </p:nvGraphicFramePr>
        <p:xfrm>
          <a:off x="251520" y="1700809"/>
          <a:ext cx="8568952" cy="3600400"/>
        </p:xfrm>
        <a:graphic>
          <a:graphicData uri="http://schemas.openxmlformats.org/drawingml/2006/table">
            <a:tbl>
              <a:tblPr firstRow="1" bandRow="1">
                <a:tableStyleId>{5C22544A-7EE6-4342-B048-85BDC9FD1C3A}</a:tableStyleId>
              </a:tblPr>
              <a:tblGrid>
                <a:gridCol w="2952328"/>
                <a:gridCol w="5616624"/>
              </a:tblGrid>
              <a:tr h="3600400">
                <a:tc>
                  <a:txBody>
                    <a:bodyPr/>
                    <a:lstStyle/>
                    <a:p>
                      <a:endParaRPr lang="fr-FR" dirty="0"/>
                    </a:p>
                  </a:txBody>
                  <a:tcPr>
                    <a:solidFill>
                      <a:schemeClr val="bg1"/>
                    </a:solidFill>
                  </a:tcPr>
                </a:tc>
                <a:tc>
                  <a:txBody>
                    <a:bodyPr/>
                    <a:lstStyle/>
                    <a:p>
                      <a:r>
                        <a:rPr lang="fr-FR" sz="1600" b="0" i="0" dirty="0" smtClean="0">
                          <a:solidFill>
                            <a:srgbClr val="410000"/>
                          </a:solidFill>
                          <a:effectLst/>
                          <a:latin typeface="Cambria" panose="02040503050406030204" pitchFamily="18" charset="0"/>
                          <a:ea typeface="Cambria" panose="02040503050406030204" pitchFamily="18" charset="0"/>
                        </a:rPr>
                        <a:t>Malgré sa petite taille et une tige qui ne porte qu’un nombre réduit de fleurons, l’</a:t>
                      </a:r>
                      <a:r>
                        <a:rPr lang="fr-FR" sz="1600" b="0" i="1" dirty="0" smtClean="0">
                          <a:solidFill>
                            <a:srgbClr val="410000"/>
                          </a:solidFill>
                          <a:effectLst/>
                          <a:latin typeface="Cambria" panose="02040503050406030204" pitchFamily="18" charset="0"/>
                          <a:ea typeface="Cambria" panose="02040503050406030204" pitchFamily="18" charset="0"/>
                        </a:rPr>
                        <a:t>Ophrys </a:t>
                      </a:r>
                      <a:r>
                        <a:rPr lang="fr-FR" sz="1600" b="0" i="1" dirty="0" err="1" smtClean="0">
                          <a:solidFill>
                            <a:srgbClr val="410000"/>
                          </a:solidFill>
                          <a:effectLst/>
                          <a:latin typeface="Cambria" panose="02040503050406030204" pitchFamily="18" charset="0"/>
                          <a:ea typeface="Cambria" panose="02040503050406030204" pitchFamily="18" charset="0"/>
                        </a:rPr>
                        <a:t>lutea</a:t>
                      </a:r>
                      <a:r>
                        <a:rPr lang="fr-FR" sz="1600" b="0" i="0" dirty="0" smtClean="0">
                          <a:solidFill>
                            <a:srgbClr val="410000"/>
                          </a:solidFill>
                          <a:effectLst/>
                          <a:latin typeface="Cambria" panose="02040503050406030204" pitchFamily="18" charset="0"/>
                          <a:ea typeface="Cambria" panose="02040503050406030204" pitchFamily="18" charset="0"/>
                        </a:rPr>
                        <a:t> attire le regard grâce à ses fleurs aux couleurs contrastées.</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10000"/>
                          </a:solidFill>
                          <a:effectLst/>
                          <a:latin typeface="Cambria" panose="02040503050406030204" pitchFamily="18" charset="0"/>
                          <a:ea typeface="Cambria" panose="02040503050406030204" pitchFamily="18" charset="0"/>
                        </a:rPr>
                        <a:t> De floraison relativement précoce, il affectionne particulièrement les pentes calcaires bien ensoleillées, voire arides.</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10000"/>
                          </a:solidFill>
                          <a:effectLst/>
                          <a:latin typeface="Cambria" panose="02040503050406030204" pitchFamily="18" charset="0"/>
                          <a:ea typeface="Cambria" panose="02040503050406030204" pitchFamily="18" charset="0"/>
                        </a:rPr>
                        <a:t>Les coteaux charentais constituent la limite septentrionale de l’</a:t>
                      </a:r>
                      <a:r>
                        <a:rPr lang="fr-FR" sz="1600" b="0" i="1" dirty="0" smtClean="0">
                          <a:solidFill>
                            <a:srgbClr val="410000"/>
                          </a:solidFill>
                          <a:effectLst/>
                          <a:latin typeface="Cambria" panose="02040503050406030204" pitchFamily="18" charset="0"/>
                          <a:ea typeface="Cambria" panose="02040503050406030204" pitchFamily="18" charset="0"/>
                        </a:rPr>
                        <a:t>Ophrys </a:t>
                      </a:r>
                      <a:r>
                        <a:rPr lang="fr-FR" sz="1600" b="0" i="1" dirty="0" err="1" smtClean="0">
                          <a:solidFill>
                            <a:srgbClr val="410000"/>
                          </a:solidFill>
                          <a:effectLst/>
                          <a:latin typeface="Cambria" panose="02040503050406030204" pitchFamily="18" charset="0"/>
                          <a:ea typeface="Cambria" panose="02040503050406030204" pitchFamily="18" charset="0"/>
                        </a:rPr>
                        <a:t>lutea</a:t>
                      </a:r>
                      <a:r>
                        <a:rPr lang="fr-FR" sz="1600" b="0" i="0" dirty="0" smtClean="0">
                          <a:solidFill>
                            <a:srgbClr val="410000"/>
                          </a:solidFill>
                          <a:effectLst/>
                          <a:latin typeface="Cambria" panose="02040503050406030204" pitchFamily="18" charset="0"/>
                          <a:ea typeface="Cambria" panose="02040503050406030204" pitchFamily="18" charset="0"/>
                        </a:rPr>
                        <a:t>, ce qui lui vaut de figurer au rang des espèces protégées au plan régional.</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74" y="1700808"/>
            <a:ext cx="2693213"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au 5"/>
          <p:cNvGraphicFramePr>
            <a:graphicFrameLocks noGrp="1"/>
          </p:cNvGraphicFramePr>
          <p:nvPr>
            <p:extLst>
              <p:ext uri="{D42A27DB-BD31-4B8C-83A1-F6EECF244321}">
                <p14:modId xmlns:p14="http://schemas.microsoft.com/office/powerpoint/2010/main" val="1240689092"/>
              </p:ext>
            </p:extLst>
          </p:nvPr>
        </p:nvGraphicFramePr>
        <p:xfrm>
          <a:off x="228126" y="5445224"/>
          <a:ext cx="8229600" cy="1188720"/>
        </p:xfrm>
        <a:graphic>
          <a:graphicData uri="http://schemas.openxmlformats.org/drawingml/2006/table">
            <a:tbl>
              <a:tblPr/>
              <a:tblGrid>
                <a:gridCol w="8229600"/>
              </a:tblGrid>
              <a:tr h="0">
                <a:tc>
                  <a:txBody>
                    <a:bodyPr/>
                    <a:lstStyle/>
                    <a:p>
                      <a:r>
                        <a:rPr lang="fr-FR" dirty="0">
                          <a:effectLst/>
                        </a:rPr>
                        <a:t>Le port de la plante est proche de celui de l’</a:t>
                      </a:r>
                      <a:r>
                        <a:rPr lang="fr-FR" i="1" dirty="0">
                          <a:effectLst/>
                        </a:rPr>
                        <a:t>Ophrys </a:t>
                      </a:r>
                      <a:r>
                        <a:rPr lang="fr-FR" i="1" dirty="0" err="1">
                          <a:effectLst/>
                        </a:rPr>
                        <a:t>fusca</a:t>
                      </a:r>
                      <a:r>
                        <a:rPr lang="fr-FR" dirty="0">
                          <a:effectLst/>
                        </a:rPr>
                        <a:t>, mais le labelle plus étalé est </a:t>
                      </a:r>
                      <a:r>
                        <a:rPr lang="fr-FR" sz="1600" dirty="0">
                          <a:effectLst/>
                          <a:latin typeface="Cambria" panose="02040503050406030204" pitchFamily="18" charset="0"/>
                          <a:ea typeface="Cambria" panose="02040503050406030204" pitchFamily="18" charset="0"/>
                        </a:rPr>
                        <a:t>bordé</a:t>
                      </a:r>
                      <a:r>
                        <a:rPr lang="fr-FR" dirty="0">
                          <a:effectLst/>
                        </a:rPr>
                        <a:t> d’un beau liseré jaune plus ou moins large. Les pétales et les sépales sont verdâtres. Le sépale dorsal recourbé en avant forme un casque.</a:t>
                      </a:r>
                      <a:br>
                        <a:rPr lang="fr-FR" dirty="0">
                          <a:effectLst/>
                        </a:rPr>
                      </a:br>
                      <a:endParaRPr lang="fr-FR" dirty="0">
                        <a:effectLst/>
                      </a:endParaRPr>
                    </a:p>
                  </a:txBody>
                  <a:tcPr anchor="ctr">
                    <a:lnL>
                      <a:noFill/>
                    </a:lnL>
                    <a:lnR>
                      <a:noFill/>
                    </a:lnR>
                    <a:lnT>
                      <a:noFill/>
                    </a:lnT>
                    <a:lnB>
                      <a:noFill/>
                    </a:lnB>
                    <a:solidFill>
                      <a:schemeClr val="bg1"/>
                    </a:solidFill>
                  </a:tcPr>
                </a:tc>
              </a:tr>
            </a:tbl>
          </a:graphicData>
        </a:graphic>
      </p:graphicFrame>
    </p:spTree>
    <p:extLst>
      <p:ext uri="{BB962C8B-B14F-4D97-AF65-F5344CB8AC3E}">
        <p14:creationId xmlns:p14="http://schemas.microsoft.com/office/powerpoint/2010/main" val="714798797"/>
      </p:ext>
    </p:extLst>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63006"/>
            <a:ext cx="5226174" cy="1169551"/>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Ophrys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passionis</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SENNEN</a:t>
            </a:r>
            <a:r>
              <a:rPr kumimoji="0" lang="fr-FR" altLang="fr-FR" b="0"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
            </a:r>
            <a:br>
              <a:rPr kumimoji="0" lang="fr-FR" altLang="fr-FR" b="0"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br>
            <a:r>
              <a:rPr kumimoji="0" lang="fr-FR" altLang="fr-FR" sz="1600" b="0"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ex J. &amp; P. DEVILLERS-TERSCHUREN 1994</a:t>
            </a:r>
            <a:r>
              <a:rPr kumimoji="0" lang="fr-FR" altLang="fr-FR" sz="1600" b="0" i="1"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1"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sphegodes</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subsp</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garganica</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NELSON 1962</a:t>
            </a:r>
            <a:r>
              <a:rPr kumimoji="0" lang="fr-FR" altLang="fr-FR" b="0" i="1"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0" i="1"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de la Passion</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1654821621"/>
              </p:ext>
            </p:extLst>
          </p:nvPr>
        </p:nvGraphicFramePr>
        <p:xfrm>
          <a:off x="251520" y="1274943"/>
          <a:ext cx="8640959" cy="425865"/>
        </p:xfrm>
        <a:graphic>
          <a:graphicData uri="http://schemas.openxmlformats.org/drawingml/2006/table">
            <a:tbl>
              <a:tblPr/>
              <a:tblGrid>
                <a:gridCol w="722155"/>
                <a:gridCol w="722155"/>
                <a:gridCol w="348626"/>
                <a:gridCol w="373529"/>
                <a:gridCol w="722155"/>
                <a:gridCol w="722155"/>
                <a:gridCol w="722155"/>
                <a:gridCol w="697254"/>
                <a:gridCol w="722155"/>
                <a:gridCol w="722155"/>
                <a:gridCol w="722155"/>
                <a:gridCol w="722155"/>
                <a:gridCol w="722155"/>
              </a:tblGrid>
              <a:tr h="425865">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233857489"/>
              </p:ext>
            </p:extLst>
          </p:nvPr>
        </p:nvGraphicFramePr>
        <p:xfrm>
          <a:off x="251520" y="1844824"/>
          <a:ext cx="8640960" cy="3749040"/>
        </p:xfrm>
        <a:graphic>
          <a:graphicData uri="http://schemas.openxmlformats.org/drawingml/2006/table">
            <a:tbl>
              <a:tblPr firstRow="1" bandRow="1">
                <a:tableStyleId>{5C22544A-7EE6-4342-B048-85BDC9FD1C3A}</a:tableStyleId>
              </a:tblPr>
              <a:tblGrid>
                <a:gridCol w="3456384"/>
                <a:gridCol w="5184576"/>
              </a:tblGrid>
              <a:tr h="370840">
                <a:tc>
                  <a:txBody>
                    <a:bodyPr/>
                    <a:lstStyle/>
                    <a:p>
                      <a:endParaRPr lang="fr-FR" dirty="0"/>
                    </a:p>
                  </a:txBody>
                  <a:tcPr>
                    <a:solidFill>
                      <a:schemeClr val="bg1"/>
                    </a:solidFill>
                  </a:tcPr>
                </a:tc>
                <a:tc>
                  <a:txBody>
                    <a:bodyPr/>
                    <a:lstStyle/>
                    <a:p>
                      <a:r>
                        <a:rPr lang="fr-FR" sz="1600" b="0" i="0" dirty="0" smtClean="0">
                          <a:solidFill>
                            <a:srgbClr val="410000"/>
                          </a:solidFill>
                          <a:effectLst/>
                          <a:latin typeface="Cambria" panose="02040503050406030204" pitchFamily="18" charset="0"/>
                          <a:ea typeface="Cambria" panose="02040503050406030204" pitchFamily="18" charset="0"/>
                        </a:rPr>
                        <a:t>Oublié depuis plus d’un siècle, l’</a:t>
                      </a:r>
                      <a:r>
                        <a:rPr lang="fr-FR" sz="1600" b="0" i="1" dirty="0" smtClean="0">
                          <a:solidFill>
                            <a:srgbClr val="410000"/>
                          </a:solidFill>
                          <a:effectLst/>
                          <a:latin typeface="Cambria" panose="02040503050406030204" pitchFamily="18" charset="0"/>
                          <a:ea typeface="Cambria" panose="02040503050406030204" pitchFamily="18" charset="0"/>
                        </a:rPr>
                        <a:t>Ophrys de la Passion</a:t>
                      </a:r>
                      <a:r>
                        <a:rPr lang="fr-FR" sz="1600" b="0" i="0" dirty="0" smtClean="0">
                          <a:solidFill>
                            <a:srgbClr val="410000"/>
                          </a:solidFill>
                          <a:effectLst/>
                          <a:latin typeface="Cambria" panose="02040503050406030204" pitchFamily="18" charset="0"/>
                          <a:ea typeface="Cambria" panose="02040503050406030204" pitchFamily="18" charset="0"/>
                        </a:rPr>
                        <a:t> a été remis sur le devant de la scène en 1994 par </a:t>
                      </a:r>
                      <a:r>
                        <a:rPr lang="fr-FR" sz="1600" b="0" i="0" dirty="0" err="1" smtClean="0">
                          <a:solidFill>
                            <a:srgbClr val="410000"/>
                          </a:solidFill>
                          <a:effectLst/>
                          <a:latin typeface="Cambria" panose="02040503050406030204" pitchFamily="18" charset="0"/>
                          <a:ea typeface="Cambria" panose="02040503050406030204" pitchFamily="18" charset="0"/>
                        </a:rPr>
                        <a:t>P.Delforge</a:t>
                      </a:r>
                      <a:r>
                        <a:rPr lang="fr-FR" sz="1600" b="0" i="0" dirty="0" smtClean="0">
                          <a:solidFill>
                            <a:srgbClr val="410000"/>
                          </a:solidFill>
                          <a:effectLst/>
                          <a:latin typeface="Cambria" panose="02040503050406030204" pitchFamily="18" charset="0"/>
                          <a:ea typeface="Cambria" panose="02040503050406030204" pitchFamily="18" charset="0"/>
                        </a:rPr>
                        <a:t>. Il a été depuis observé dans tout le Midi de la France ainsi que le long des côtes atlantiques, jusqu’au Morbihan. Il s’est même révélé particulièrement abondant dans certaines zones du littoral, comme en Haute Saintonge, dans l’Île de Ré et d’Oléron, où il a été jusque-là confondu avec </a:t>
                      </a:r>
                      <a:r>
                        <a:rPr lang="fr-FR" sz="1600" b="0" i="1" dirty="0" smtClean="0">
                          <a:solidFill>
                            <a:srgbClr val="410000"/>
                          </a:solidFill>
                          <a:effectLst/>
                          <a:latin typeface="Cambria" panose="02040503050406030204" pitchFamily="18" charset="0"/>
                          <a:ea typeface="Cambria" panose="02040503050406030204" pitchFamily="18" charset="0"/>
                        </a:rPr>
                        <a:t>Ophrys </a:t>
                      </a:r>
                      <a:r>
                        <a:rPr lang="fr-FR" sz="1600" b="0" i="1" dirty="0" err="1" smtClean="0">
                          <a:solidFill>
                            <a:srgbClr val="410000"/>
                          </a:solidFill>
                          <a:effectLst/>
                          <a:latin typeface="Cambria" panose="02040503050406030204" pitchFamily="18" charset="0"/>
                          <a:ea typeface="Cambria" panose="02040503050406030204" pitchFamily="18" charset="0"/>
                        </a:rPr>
                        <a:t>sphegodes</a:t>
                      </a:r>
                      <a:r>
                        <a:rPr lang="fr-FR" sz="1600" b="0" i="0" dirty="0" smtClean="0">
                          <a:solidFill>
                            <a:srgbClr val="410000"/>
                          </a:solidFill>
                          <a:effectLst/>
                          <a:latin typeface="Cambria" panose="02040503050406030204" pitchFamily="18" charset="0"/>
                          <a:ea typeface="Cambria" panose="02040503050406030204" pitchFamily="18" charset="0"/>
                        </a:rPr>
                        <a:t>, lequel est plutôt présent dans l’intérieur des terres.</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10000"/>
                          </a:solidFill>
                          <a:effectLst/>
                          <a:latin typeface="Cambria" panose="02040503050406030204" pitchFamily="18" charset="0"/>
                          <a:ea typeface="Cambria" panose="02040503050406030204" pitchFamily="18" charset="0"/>
                        </a:rPr>
                        <a:t>Son aire de répartition semble s’étendre et lorsqu’il cohabite avec les </a:t>
                      </a:r>
                      <a:r>
                        <a:rPr lang="fr-FR" sz="1600" b="0" i="1" dirty="0" smtClean="0">
                          <a:solidFill>
                            <a:srgbClr val="410000"/>
                          </a:solidFill>
                          <a:effectLst/>
                          <a:latin typeface="Cambria" panose="02040503050406030204" pitchFamily="18" charset="0"/>
                          <a:ea typeface="Cambria" panose="02040503050406030204" pitchFamily="18" charset="0"/>
                        </a:rPr>
                        <a:t>Ophrys araignée </a:t>
                      </a:r>
                      <a:r>
                        <a:rPr lang="fr-FR" sz="1600" b="0" i="0" dirty="0" smtClean="0">
                          <a:solidFill>
                            <a:srgbClr val="410000"/>
                          </a:solidFill>
                          <a:effectLst/>
                          <a:latin typeface="Cambria" panose="02040503050406030204" pitchFamily="18" charset="0"/>
                          <a:ea typeface="Cambria" panose="02040503050406030204" pitchFamily="18" charset="0"/>
                        </a:rPr>
                        <a:t>et </a:t>
                      </a:r>
                      <a:r>
                        <a:rPr lang="fr-FR" sz="1600" b="0" i="1" dirty="0" smtClean="0">
                          <a:solidFill>
                            <a:srgbClr val="410000"/>
                          </a:solidFill>
                          <a:effectLst/>
                          <a:latin typeface="Cambria" panose="02040503050406030204" pitchFamily="18" charset="0"/>
                          <a:ea typeface="Cambria" panose="02040503050406030204" pitchFamily="18" charset="0"/>
                        </a:rPr>
                        <a:t>petite araignée</a:t>
                      </a:r>
                      <a:r>
                        <a:rPr lang="fr-FR" sz="1600" b="0" i="0" dirty="0" smtClean="0">
                          <a:solidFill>
                            <a:srgbClr val="410000"/>
                          </a:solidFill>
                          <a:effectLst/>
                          <a:latin typeface="Cambria" panose="02040503050406030204" pitchFamily="18" charset="0"/>
                          <a:ea typeface="Cambria" panose="02040503050406030204" pitchFamily="18" charset="0"/>
                        </a:rPr>
                        <a:t>, de nombreux individus présentent des caractères intermédiaires, et il est bien difficile de leur attribuer un nom.</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01" y="1916832"/>
            <a:ext cx="3186107"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51520" y="5672298"/>
            <a:ext cx="8640960" cy="830997"/>
          </a:xfrm>
          <a:prstGeom prst="rect">
            <a:avLst/>
          </a:prstGeom>
        </p:spPr>
        <p:txBody>
          <a:bodyPr wrap="square">
            <a:spAutoFit/>
          </a:bodyPr>
          <a:lstStyle/>
          <a:p>
            <a:r>
              <a:rPr lang="fr-FR" sz="1600" dirty="0">
                <a:latin typeface="Cambria" panose="02040503050406030204" pitchFamily="18" charset="0"/>
                <a:ea typeface="Cambria" panose="02040503050406030204" pitchFamily="18" charset="0"/>
              </a:rPr>
              <a:t>L’</a:t>
            </a:r>
            <a:r>
              <a:rPr lang="fr-FR" sz="1600" dirty="0" err="1">
                <a:latin typeface="Cambria" panose="02040503050406030204" pitchFamily="18" charset="0"/>
                <a:ea typeface="Cambria" panose="02040503050406030204" pitchFamily="18" charset="0"/>
              </a:rPr>
              <a:t>espède</a:t>
            </a:r>
            <a:r>
              <a:rPr lang="fr-FR" sz="1600" dirty="0">
                <a:latin typeface="Cambria" panose="02040503050406030204" pitchFamily="18" charset="0"/>
                <a:ea typeface="Cambria" panose="02040503050406030204" pitchFamily="18" charset="0"/>
              </a:rPr>
              <a:t> se différencie </a:t>
            </a:r>
            <a:r>
              <a:rPr lang="fr-FR" sz="1600" i="1" dirty="0">
                <a:latin typeface="Cambria" panose="02040503050406030204" pitchFamily="18" charset="0"/>
                <a:ea typeface="Cambria" panose="02040503050406030204" pitchFamily="18" charset="0"/>
              </a:rPr>
              <a:t>d’Ophrys </a:t>
            </a:r>
            <a:r>
              <a:rPr lang="fr-FR" sz="1600" i="1" dirty="0" err="1">
                <a:latin typeface="Cambria" panose="02040503050406030204" pitchFamily="18" charset="0"/>
                <a:ea typeface="Cambria" panose="02040503050406030204" pitchFamily="18" charset="0"/>
              </a:rPr>
              <a:t>sphegodes</a:t>
            </a:r>
            <a:r>
              <a:rPr lang="fr-FR" sz="1600" dirty="0">
                <a:latin typeface="Cambria" panose="02040503050406030204" pitchFamily="18" charset="0"/>
                <a:ea typeface="Cambria" panose="02040503050406030204" pitchFamily="18" charset="0"/>
              </a:rPr>
              <a:t>, principalement par la couleur sombre, brun-rougeâtre et </a:t>
            </a:r>
            <a:r>
              <a:rPr lang="fr-FR" sz="1600" dirty="0" err="1">
                <a:latin typeface="Cambria" panose="02040503050406030204" pitchFamily="18" charset="0"/>
                <a:ea typeface="Cambria" panose="02040503050406030204" pitchFamily="18" charset="0"/>
              </a:rPr>
              <a:t>concolore</a:t>
            </a:r>
            <a:r>
              <a:rPr lang="fr-FR" sz="1600" dirty="0">
                <a:latin typeface="Cambria" panose="02040503050406030204" pitchFamily="18" charset="0"/>
                <a:ea typeface="Cambria" panose="02040503050406030204" pitchFamily="18" charset="0"/>
              </a:rPr>
              <a:t> du labelle et de la cavité stigmatique, par l’absence de gibbosités, et par les pétales grands, larges, à bords ondulés, souvent teintés de jaune-orangé ou de pourpre.</a:t>
            </a:r>
          </a:p>
        </p:txBody>
      </p:sp>
    </p:spTree>
    <p:extLst>
      <p:ext uri="{BB962C8B-B14F-4D97-AF65-F5344CB8AC3E}">
        <p14:creationId xmlns:p14="http://schemas.microsoft.com/office/powerpoint/2010/main" val="34125619"/>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9253" y="116632"/>
            <a:ext cx="7403373" cy="92333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Ophrys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santonica</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MATHE &amp; MELKI 1994</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scolopax</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subsp</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santonica</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(MATHE &amp; MELKI) ENGEL &amp; QUENTIN 1996</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de Saintonge</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2007488320"/>
              </p:ext>
            </p:extLst>
          </p:nvPr>
        </p:nvGraphicFramePr>
        <p:xfrm>
          <a:off x="229253" y="1107467"/>
          <a:ext cx="8568949" cy="449325"/>
        </p:xfrm>
        <a:graphic>
          <a:graphicData uri="http://schemas.openxmlformats.org/drawingml/2006/table">
            <a:tbl>
              <a:tblPr/>
              <a:tblGrid>
                <a:gridCol w="710134"/>
                <a:gridCol w="710134"/>
                <a:gridCol w="710134"/>
                <a:gridCol w="710134"/>
                <a:gridCol w="710134"/>
                <a:gridCol w="710134"/>
                <a:gridCol w="710134"/>
                <a:gridCol w="497093"/>
                <a:gridCol w="213040"/>
                <a:gridCol w="733805"/>
                <a:gridCol w="733805"/>
                <a:gridCol w="710134"/>
                <a:gridCol w="710134"/>
              </a:tblGrid>
              <a:tr h="449325">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2879350035"/>
              </p:ext>
            </p:extLst>
          </p:nvPr>
        </p:nvGraphicFramePr>
        <p:xfrm>
          <a:off x="247576" y="1748610"/>
          <a:ext cx="8716912" cy="3725237"/>
        </p:xfrm>
        <a:graphic>
          <a:graphicData uri="http://schemas.openxmlformats.org/drawingml/2006/table">
            <a:tbl>
              <a:tblPr firstRow="1" bandRow="1">
                <a:tableStyleId>{5C22544A-7EE6-4342-B048-85BDC9FD1C3A}</a:tableStyleId>
              </a:tblPr>
              <a:tblGrid>
                <a:gridCol w="3028280"/>
                <a:gridCol w="5688632"/>
              </a:tblGrid>
              <a:tr h="3725237">
                <a:tc>
                  <a:txBody>
                    <a:bodyPr/>
                    <a:lstStyle/>
                    <a:p>
                      <a:endParaRPr lang="fr-FR" dirty="0"/>
                    </a:p>
                  </a:txBody>
                  <a:tcPr>
                    <a:solidFill>
                      <a:schemeClr val="bg1"/>
                    </a:solidFill>
                  </a:tcPr>
                </a:tc>
                <a:tc>
                  <a:txBody>
                    <a:bodyPr/>
                    <a:lstStyle/>
                    <a:p>
                      <a:r>
                        <a:rPr lang="fr-FR" sz="1600" b="0" i="0" dirty="0" smtClean="0">
                          <a:solidFill>
                            <a:srgbClr val="410000"/>
                          </a:solidFill>
                          <a:effectLst/>
                          <a:latin typeface="Cambria" panose="02040503050406030204" pitchFamily="18" charset="0"/>
                          <a:ea typeface="Cambria" panose="02040503050406030204" pitchFamily="18" charset="0"/>
                        </a:rPr>
                        <a:t>Proche d’</a:t>
                      </a:r>
                      <a:r>
                        <a:rPr lang="fr-FR" sz="1600" b="0" i="1" dirty="0" smtClean="0">
                          <a:solidFill>
                            <a:srgbClr val="410000"/>
                          </a:solidFill>
                          <a:effectLst/>
                          <a:latin typeface="Cambria" panose="02040503050406030204" pitchFamily="18" charset="0"/>
                          <a:ea typeface="Cambria" panose="02040503050406030204" pitchFamily="18" charset="0"/>
                        </a:rPr>
                        <a:t>Ophrys </a:t>
                      </a:r>
                      <a:r>
                        <a:rPr lang="fr-FR" sz="1600" b="0" i="1" dirty="0" err="1" smtClean="0">
                          <a:solidFill>
                            <a:srgbClr val="410000"/>
                          </a:solidFill>
                          <a:effectLst/>
                          <a:latin typeface="Cambria" panose="02040503050406030204" pitchFamily="18" charset="0"/>
                          <a:ea typeface="Cambria" panose="02040503050406030204" pitchFamily="18" charset="0"/>
                        </a:rPr>
                        <a:t>scolopax</a:t>
                      </a:r>
                      <a:r>
                        <a:rPr lang="fr-FR" sz="1600" b="0" i="0" dirty="0" smtClean="0">
                          <a:solidFill>
                            <a:srgbClr val="410000"/>
                          </a:solidFill>
                          <a:effectLst/>
                          <a:latin typeface="Cambria" panose="02040503050406030204" pitchFamily="18" charset="0"/>
                          <a:ea typeface="Cambria" panose="02040503050406030204" pitchFamily="18" charset="0"/>
                        </a:rPr>
                        <a:t> par son allure, il s’en distingue pourtant par une floraison bien plus tardive.  </a:t>
                      </a:r>
                    </a:p>
                    <a:p>
                      <a:r>
                        <a:rPr lang="fr-FR" sz="1600" b="0" i="0" dirty="0" smtClean="0">
                          <a:solidFill>
                            <a:srgbClr val="410000"/>
                          </a:solidFill>
                          <a:effectLst/>
                          <a:latin typeface="Cambria" panose="02040503050406030204" pitchFamily="18" charset="0"/>
                          <a:ea typeface="Cambria" panose="02040503050406030204" pitchFamily="18" charset="0"/>
                        </a:rPr>
                        <a:t>Ses fleurs s’ouvrent des premiers jours de l’été jusqu’à début août et même parfois au-delà du quinze. A cette période, les feuilles desséchées, ont pratiquement disparu.</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10000"/>
                          </a:solidFill>
                          <a:effectLst/>
                          <a:latin typeface="Cambria" panose="02040503050406030204" pitchFamily="18" charset="0"/>
                          <a:ea typeface="Cambria" panose="02040503050406030204" pitchFamily="18" charset="0"/>
                        </a:rPr>
                        <a:t>Ses stations connues se situent aux limites nord est de l’ancienne province romaine de Saintonge. Grâce à cet Ophrys tardif,</a:t>
                      </a:r>
                      <a:r>
                        <a:rPr lang="fr-FR" sz="1600" b="0" i="0" baseline="0" dirty="0" smtClean="0">
                          <a:solidFill>
                            <a:srgbClr val="410000"/>
                          </a:solidFill>
                          <a:effectLst/>
                          <a:latin typeface="Cambria" panose="02040503050406030204" pitchFamily="18" charset="0"/>
                          <a:ea typeface="Cambria" panose="02040503050406030204" pitchFamily="18" charset="0"/>
                        </a:rPr>
                        <a:t> l</a:t>
                      </a:r>
                      <a:r>
                        <a:rPr lang="fr-FR" sz="1600" b="0" i="0" dirty="0" smtClean="0">
                          <a:solidFill>
                            <a:srgbClr val="410000"/>
                          </a:solidFill>
                          <a:effectLst/>
                          <a:latin typeface="Cambria" panose="02040503050406030204" pitchFamily="18" charset="0"/>
                          <a:ea typeface="Cambria" panose="02040503050406030204" pitchFamily="18" charset="0"/>
                        </a:rPr>
                        <a:t>es </a:t>
                      </a:r>
                      <a:r>
                        <a:rPr lang="fr-FR" sz="1600" b="0" i="0" dirty="0" err="1" smtClean="0">
                          <a:solidFill>
                            <a:srgbClr val="410000"/>
                          </a:solidFill>
                          <a:effectLst/>
                          <a:latin typeface="Cambria" panose="02040503050406030204" pitchFamily="18" charset="0"/>
                          <a:ea typeface="Cambria" panose="02040503050406030204" pitchFamily="18" charset="0"/>
                        </a:rPr>
                        <a:t>Orchidophiles</a:t>
                      </a:r>
                      <a:r>
                        <a:rPr lang="fr-FR" sz="1600" b="0" i="0" dirty="0" smtClean="0">
                          <a:solidFill>
                            <a:srgbClr val="410000"/>
                          </a:solidFill>
                          <a:effectLst/>
                          <a:latin typeface="Cambria" panose="02040503050406030204" pitchFamily="18" charset="0"/>
                          <a:ea typeface="Cambria" panose="02040503050406030204" pitchFamily="18" charset="0"/>
                        </a:rPr>
                        <a:t> peuvent s’adonner à leur "sport" favori sur les coteaux calcaires jusqu’au cœur de l’été.</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52" y="1700808"/>
            <a:ext cx="2974595" cy="377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9252" y="5661248"/>
            <a:ext cx="8663228" cy="584775"/>
          </a:xfrm>
          <a:prstGeom prst="rect">
            <a:avLst/>
          </a:prstGeom>
        </p:spPr>
        <p:txBody>
          <a:bodyPr wrap="square">
            <a:spAutoFit/>
          </a:bodyPr>
          <a:lstStyle/>
          <a:p>
            <a:r>
              <a:rPr lang="fr-FR" sz="1600" dirty="0" smtClean="0">
                <a:solidFill>
                  <a:srgbClr val="410000"/>
                </a:solidFill>
                <a:latin typeface="Cambria" panose="02040503050406030204" pitchFamily="18" charset="0"/>
                <a:ea typeface="Cambria" panose="02040503050406030204" pitchFamily="18" charset="0"/>
              </a:rPr>
              <a:t>Cet</a:t>
            </a:r>
            <a:r>
              <a:rPr lang="fr-FR" sz="1600" dirty="0" smtClean="0">
                <a:latin typeface="Cambria" panose="02040503050406030204" pitchFamily="18" charset="0"/>
                <a:ea typeface="Cambria" panose="02040503050406030204" pitchFamily="18" charset="0"/>
              </a:rPr>
              <a:t> </a:t>
            </a:r>
            <a:r>
              <a:rPr lang="fr-FR" sz="1600" i="1" dirty="0" smtClean="0">
                <a:solidFill>
                  <a:srgbClr val="410000"/>
                </a:solidFill>
                <a:latin typeface="Cambria" panose="02040503050406030204" pitchFamily="18" charset="0"/>
                <a:ea typeface="Cambria" panose="02040503050406030204" pitchFamily="18" charset="0"/>
              </a:rPr>
              <a:t>Ophrys </a:t>
            </a:r>
            <a:r>
              <a:rPr lang="fr-FR" sz="1600" i="1" dirty="0" err="1">
                <a:solidFill>
                  <a:srgbClr val="410000"/>
                </a:solidFill>
                <a:latin typeface="Cambria" panose="02040503050406030204" pitchFamily="18" charset="0"/>
                <a:ea typeface="Cambria" panose="02040503050406030204" pitchFamily="18" charset="0"/>
              </a:rPr>
              <a:t>scolopax</a:t>
            </a:r>
            <a:r>
              <a:rPr lang="fr-FR" sz="1600" i="1" dirty="0">
                <a:solidFill>
                  <a:srgbClr val="410000"/>
                </a:solidFill>
                <a:latin typeface="Cambria" panose="02040503050406030204" pitchFamily="18" charset="0"/>
                <a:ea typeface="Cambria" panose="02040503050406030204" pitchFamily="18" charset="0"/>
              </a:rPr>
              <a:t> </a:t>
            </a:r>
            <a:r>
              <a:rPr lang="fr-FR" sz="1600" dirty="0">
                <a:solidFill>
                  <a:srgbClr val="410000"/>
                </a:solidFill>
                <a:latin typeface="Cambria" panose="02040503050406030204" pitchFamily="18" charset="0"/>
                <a:ea typeface="Cambria" panose="02040503050406030204" pitchFamily="18" charset="0"/>
              </a:rPr>
              <a:t>tardif présente un port élancé, des fleurons de très petite taille et un labelle fortement retourné voire bombé.</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3799180"/>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378858"/>
            <a:ext cx="3702360" cy="646331"/>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Ophrys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scolopax</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CAVANILLES 1793</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bécasse</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3762447208"/>
              </p:ext>
            </p:extLst>
          </p:nvPr>
        </p:nvGraphicFramePr>
        <p:xfrm>
          <a:off x="251520" y="1063407"/>
          <a:ext cx="8634972" cy="493385"/>
        </p:xfrm>
        <a:graphic>
          <a:graphicData uri="http://schemas.openxmlformats.org/drawingml/2006/table">
            <a:tbl>
              <a:tblPr/>
              <a:tblGrid>
                <a:gridCol w="719581"/>
                <a:gridCol w="719581"/>
                <a:gridCol w="719581"/>
                <a:gridCol w="462588"/>
                <a:gridCol w="256993"/>
                <a:gridCol w="719581"/>
                <a:gridCol w="256993"/>
                <a:gridCol w="462588"/>
                <a:gridCol w="719581"/>
                <a:gridCol w="719581"/>
                <a:gridCol w="719581"/>
                <a:gridCol w="719581"/>
                <a:gridCol w="719581"/>
                <a:gridCol w="719581"/>
              </a:tblGrid>
              <a:tr h="493385">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1624732022"/>
              </p:ext>
            </p:extLst>
          </p:nvPr>
        </p:nvGraphicFramePr>
        <p:xfrm>
          <a:off x="251520" y="1700808"/>
          <a:ext cx="8640960" cy="3816424"/>
        </p:xfrm>
        <a:graphic>
          <a:graphicData uri="http://schemas.openxmlformats.org/drawingml/2006/table">
            <a:tbl>
              <a:tblPr firstRow="1" bandRow="1">
                <a:tableStyleId>{5C22544A-7EE6-4342-B048-85BDC9FD1C3A}</a:tableStyleId>
              </a:tblPr>
              <a:tblGrid>
                <a:gridCol w="2592288"/>
                <a:gridCol w="6048672"/>
              </a:tblGrid>
              <a:tr h="3816424">
                <a:tc>
                  <a:txBody>
                    <a:bodyPr/>
                    <a:lstStyle/>
                    <a:p>
                      <a:endParaRPr lang="fr-FR" dirty="0"/>
                    </a:p>
                  </a:txBody>
                  <a:tcPr>
                    <a:solidFill>
                      <a:schemeClr val="bg1"/>
                    </a:solidFill>
                  </a:tcPr>
                </a:tc>
                <a:tc>
                  <a:txBody>
                    <a:bodyPr/>
                    <a:lstStyle/>
                    <a:p>
                      <a:r>
                        <a:rPr lang="fr-FR" sz="1600" b="0" i="0" dirty="0" smtClean="0">
                          <a:solidFill>
                            <a:srgbClr val="410000"/>
                          </a:solidFill>
                          <a:effectLst/>
                          <a:latin typeface="Cambria" panose="02040503050406030204" pitchFamily="18" charset="0"/>
                          <a:ea typeface="Cambria" panose="02040503050406030204" pitchFamily="18" charset="0"/>
                        </a:rPr>
                        <a:t>S’il est facile de présenter l’</a:t>
                      </a:r>
                      <a:r>
                        <a:rPr lang="fr-FR" sz="1600" b="0" i="1" dirty="0" smtClean="0">
                          <a:solidFill>
                            <a:srgbClr val="410000"/>
                          </a:solidFill>
                          <a:effectLst/>
                          <a:latin typeface="Cambria" panose="02040503050406030204" pitchFamily="18" charset="0"/>
                          <a:ea typeface="Cambria" panose="02040503050406030204" pitchFamily="18" charset="0"/>
                        </a:rPr>
                        <a:t>Ophrys </a:t>
                      </a:r>
                      <a:r>
                        <a:rPr lang="fr-FR" sz="1600" b="0" i="1" dirty="0" err="1" smtClean="0">
                          <a:solidFill>
                            <a:srgbClr val="410000"/>
                          </a:solidFill>
                          <a:effectLst/>
                          <a:latin typeface="Cambria" panose="02040503050406030204" pitchFamily="18" charset="0"/>
                          <a:ea typeface="Cambria" panose="02040503050406030204" pitchFamily="18" charset="0"/>
                        </a:rPr>
                        <a:t>scolopax</a:t>
                      </a:r>
                      <a:r>
                        <a:rPr lang="fr-FR" sz="1600" b="0" i="0" dirty="0" smtClean="0">
                          <a:solidFill>
                            <a:srgbClr val="410000"/>
                          </a:solidFill>
                          <a:effectLst/>
                          <a:latin typeface="Cambria" panose="02040503050406030204" pitchFamily="18" charset="0"/>
                          <a:ea typeface="Cambria" panose="02040503050406030204" pitchFamily="18" charset="0"/>
                        </a:rPr>
                        <a:t>, très proche et beaucoup plus fréquent que l’Ophrys bourdon, il faut préciser qu’entre les deux espèces, les nombreux intermédiaires ne facilitent pas la tâche du déterminateur.</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10000"/>
                          </a:solidFill>
                          <a:effectLst/>
                          <a:latin typeface="Cambria" panose="02040503050406030204" pitchFamily="18" charset="0"/>
                          <a:ea typeface="Cambria" panose="02040503050406030204" pitchFamily="18" charset="0"/>
                        </a:rPr>
                        <a:t>La plante est plus gracile que la précédente, le fleuron est plus petit, les sépales roses ne sont pas arrondis, les pétales sont plus fins et plus courts.</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10000"/>
                          </a:solidFill>
                          <a:effectLst/>
                          <a:latin typeface="Cambria" panose="02040503050406030204" pitchFamily="18" charset="0"/>
                          <a:ea typeface="Cambria" panose="02040503050406030204" pitchFamily="18" charset="0"/>
                        </a:rPr>
                        <a:t>En considérant seulement les deux plantes types, on peut observer que la date de floraison de l’</a:t>
                      </a:r>
                      <a:r>
                        <a:rPr lang="fr-FR" sz="1600" b="0" i="0" dirty="0" smtClean="0">
                          <a:solidFill>
                            <a:srgbClr val="000000"/>
                          </a:solidFill>
                          <a:effectLst/>
                          <a:latin typeface="Cambria" panose="02040503050406030204" pitchFamily="18" charset="0"/>
                          <a:ea typeface="Cambria" panose="02040503050406030204" pitchFamily="18" charset="0"/>
                        </a:rPr>
                        <a:t> </a:t>
                      </a:r>
                      <a:r>
                        <a:rPr lang="fr-FR" sz="1600" b="0" i="1" dirty="0" smtClean="0">
                          <a:solidFill>
                            <a:srgbClr val="410000"/>
                          </a:solidFill>
                          <a:effectLst/>
                          <a:latin typeface="Cambria" panose="02040503050406030204" pitchFamily="18" charset="0"/>
                          <a:ea typeface="Cambria" panose="02040503050406030204" pitchFamily="18" charset="0"/>
                        </a:rPr>
                        <a:t>Ophrys </a:t>
                      </a:r>
                      <a:r>
                        <a:rPr lang="fr-FR" sz="1600" b="0" i="1" dirty="0" err="1" smtClean="0">
                          <a:solidFill>
                            <a:srgbClr val="410000"/>
                          </a:solidFill>
                          <a:effectLst/>
                          <a:latin typeface="Cambria" panose="02040503050406030204" pitchFamily="18" charset="0"/>
                          <a:ea typeface="Cambria" panose="02040503050406030204" pitchFamily="18" charset="0"/>
                        </a:rPr>
                        <a:t>scolopax</a:t>
                      </a:r>
                      <a:r>
                        <a:rPr lang="fr-FR" sz="1600" b="0" i="0" dirty="0" smtClean="0">
                          <a:solidFill>
                            <a:srgbClr val="410000"/>
                          </a:solidFill>
                          <a:effectLst/>
                          <a:latin typeface="Cambria" panose="02040503050406030204" pitchFamily="18" charset="0"/>
                          <a:ea typeface="Cambria" panose="02040503050406030204" pitchFamily="18" charset="0"/>
                        </a:rPr>
                        <a:t> précède de 15 à 20 jours celle de l’</a:t>
                      </a:r>
                      <a:r>
                        <a:rPr lang="fr-FR" sz="1600" b="0" i="1" dirty="0" smtClean="0">
                          <a:solidFill>
                            <a:srgbClr val="410000"/>
                          </a:solidFill>
                          <a:effectLst/>
                          <a:latin typeface="Cambria" panose="02040503050406030204" pitchFamily="18" charset="0"/>
                          <a:ea typeface="Cambria" panose="02040503050406030204" pitchFamily="18" charset="0"/>
                        </a:rPr>
                        <a:t>Ophrys </a:t>
                      </a:r>
                      <a:r>
                        <a:rPr lang="fr-FR" sz="1600" b="0" i="1" dirty="0" err="1" smtClean="0">
                          <a:solidFill>
                            <a:srgbClr val="410000"/>
                          </a:solidFill>
                          <a:effectLst/>
                          <a:latin typeface="Cambria" panose="02040503050406030204" pitchFamily="18" charset="0"/>
                          <a:ea typeface="Cambria" panose="02040503050406030204" pitchFamily="18" charset="0"/>
                        </a:rPr>
                        <a:t>fuciflora</a:t>
                      </a:r>
                      <a:r>
                        <a:rPr lang="fr-FR" sz="1600" b="0" i="1" dirty="0" smtClean="0">
                          <a:solidFill>
                            <a:srgbClr val="410000"/>
                          </a:solidFill>
                          <a:effectLst/>
                          <a:latin typeface="Cambria" panose="02040503050406030204" pitchFamily="18" charset="0"/>
                          <a:ea typeface="Cambria" panose="02040503050406030204" pitchFamily="18" charset="0"/>
                        </a:rPr>
                        <a:t>.</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60" y="1700808"/>
            <a:ext cx="2468151" cy="3598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2920" y="5445224"/>
            <a:ext cx="8597552" cy="830997"/>
          </a:xfrm>
          <a:prstGeom prst="rect">
            <a:avLst/>
          </a:prstGeom>
        </p:spPr>
        <p:txBody>
          <a:bodyPr wrap="square">
            <a:spAutoFit/>
          </a:bodyPr>
          <a:lstStyle/>
          <a:p>
            <a:r>
              <a:rPr lang="fr-FR" sz="1600" dirty="0">
                <a:solidFill>
                  <a:srgbClr val="410000"/>
                </a:solidFill>
                <a:latin typeface="Cambria" panose="02040503050406030204" pitchFamily="18" charset="0"/>
                <a:ea typeface="Cambria" panose="02040503050406030204" pitchFamily="18" charset="0"/>
              </a:rPr>
              <a:t>Le labelle trilobé n’est pas étalé mais retourné plus ou moins en tube, l’appendice est plutôt fin. Le disque central de la macule, plus ou moins délimité, a évoqué pour l’auteur l’</a:t>
            </a:r>
            <a:r>
              <a:rPr lang="fr-FR" sz="1600" dirty="0" err="1">
                <a:solidFill>
                  <a:srgbClr val="410000"/>
                </a:solidFill>
                <a:latin typeface="Cambria" panose="02040503050406030204" pitchFamily="18" charset="0"/>
                <a:ea typeface="Cambria" panose="02040503050406030204" pitchFamily="18" charset="0"/>
              </a:rPr>
              <a:t>oeil</a:t>
            </a:r>
            <a:r>
              <a:rPr lang="fr-FR" sz="1600" dirty="0">
                <a:solidFill>
                  <a:srgbClr val="410000"/>
                </a:solidFill>
                <a:latin typeface="Cambria" panose="02040503050406030204" pitchFamily="18" charset="0"/>
                <a:ea typeface="Cambria" panose="02040503050406030204" pitchFamily="18" charset="0"/>
              </a:rPr>
              <a:t> globuleux d’une bécasse.</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66808626"/>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78179"/>
            <a:ext cx="3870740" cy="92333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Ophrys speculum</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LINK 1800</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ciliata</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BIVONA-BERNARDI 1806</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miroir</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749339787"/>
              </p:ext>
            </p:extLst>
          </p:nvPr>
        </p:nvGraphicFramePr>
        <p:xfrm>
          <a:off x="349802" y="1196752"/>
          <a:ext cx="8352925" cy="360040"/>
        </p:xfrm>
        <a:graphic>
          <a:graphicData uri="http://schemas.openxmlformats.org/drawingml/2006/table">
            <a:tbl>
              <a:tblPr/>
              <a:tblGrid>
                <a:gridCol w="680945"/>
                <a:gridCol w="680945"/>
                <a:gridCol w="680945"/>
                <a:gridCol w="522058"/>
                <a:gridCol w="226982"/>
                <a:gridCol w="680945"/>
                <a:gridCol w="680945"/>
                <a:gridCol w="680945"/>
                <a:gridCol w="703643"/>
                <a:gridCol w="703643"/>
                <a:gridCol w="703643"/>
                <a:gridCol w="703643"/>
                <a:gridCol w="703643"/>
              </a:tblGrid>
              <a:tr h="360040">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4034151854"/>
              </p:ext>
            </p:extLst>
          </p:nvPr>
        </p:nvGraphicFramePr>
        <p:xfrm>
          <a:off x="395536" y="1628800"/>
          <a:ext cx="8424936" cy="4032448"/>
        </p:xfrm>
        <a:graphic>
          <a:graphicData uri="http://schemas.openxmlformats.org/drawingml/2006/table">
            <a:tbl>
              <a:tblPr firstRow="1" bandRow="1">
                <a:tableStyleId>{5C22544A-7EE6-4342-B048-85BDC9FD1C3A}</a:tableStyleId>
              </a:tblPr>
              <a:tblGrid>
                <a:gridCol w="2880320"/>
                <a:gridCol w="5544616"/>
              </a:tblGrid>
              <a:tr h="4032448">
                <a:tc>
                  <a:txBody>
                    <a:bodyPr/>
                    <a:lstStyle/>
                    <a:p>
                      <a:endParaRPr lang="fr-FR" dirty="0"/>
                    </a:p>
                  </a:txBody>
                  <a:tcPr>
                    <a:solidFill>
                      <a:schemeClr val="bg1"/>
                    </a:solidFill>
                  </a:tcPr>
                </a:tc>
                <a:tc>
                  <a:txBody>
                    <a:bodyPr/>
                    <a:lstStyle/>
                    <a:p>
                      <a:endParaRPr lang="fr-FR" sz="1600" b="0" i="0" dirty="0" smtClean="0">
                        <a:solidFill>
                          <a:srgbClr val="410000"/>
                        </a:solidFill>
                        <a:effectLst/>
                        <a:latin typeface="Cambria" panose="02040503050406030204" pitchFamily="18" charset="0"/>
                        <a:ea typeface="Cambria" panose="02040503050406030204" pitchFamily="18" charset="0"/>
                      </a:endParaRPr>
                    </a:p>
                    <a:p>
                      <a:r>
                        <a:rPr lang="fr-FR" sz="1600" b="0" i="0" dirty="0" smtClean="0">
                          <a:solidFill>
                            <a:srgbClr val="410000"/>
                          </a:solidFill>
                          <a:effectLst/>
                          <a:latin typeface="Cambria" panose="02040503050406030204" pitchFamily="18" charset="0"/>
                          <a:ea typeface="Cambria" panose="02040503050406030204" pitchFamily="18" charset="0"/>
                        </a:rPr>
                        <a:t>Quelle grâce avec sa topaze posée dans son écrin brodé !</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10000"/>
                          </a:solidFill>
                          <a:effectLst/>
                          <a:latin typeface="Cambria" panose="02040503050406030204" pitchFamily="18" charset="0"/>
                          <a:ea typeface="Cambria" panose="02040503050406030204" pitchFamily="18" charset="0"/>
                        </a:rPr>
                        <a:t>Cette "perle régionale" n’a été signalée sous nos climats que trois fois en un quart de siècle ; la première fois en 1974 par Jean </a:t>
                      </a:r>
                      <a:r>
                        <a:rPr lang="fr-FR" sz="1600" b="0" i="0" dirty="0" err="1" smtClean="0">
                          <a:solidFill>
                            <a:srgbClr val="410000"/>
                          </a:solidFill>
                          <a:effectLst/>
                          <a:latin typeface="Cambria" panose="02040503050406030204" pitchFamily="18" charset="0"/>
                          <a:ea typeface="Cambria" panose="02040503050406030204" pitchFamily="18" charset="0"/>
                        </a:rPr>
                        <a:t>Delamain</a:t>
                      </a:r>
                      <a:r>
                        <a:rPr lang="fr-FR" sz="1600" b="0" i="0" dirty="0" smtClean="0">
                          <a:solidFill>
                            <a:srgbClr val="410000"/>
                          </a:solidFill>
                          <a:effectLst/>
                          <a:latin typeface="Cambria" panose="02040503050406030204" pitchFamily="18" charset="0"/>
                          <a:ea typeface="Cambria" panose="02040503050406030204" pitchFamily="18" charset="0"/>
                        </a:rPr>
                        <a:t>.</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10000"/>
                          </a:solidFill>
                          <a:effectLst/>
                          <a:latin typeface="Cambria" panose="02040503050406030204" pitchFamily="18" charset="0"/>
                          <a:ea typeface="Cambria" panose="02040503050406030204" pitchFamily="18" charset="0"/>
                        </a:rPr>
                        <a:t>Espèce typiquement méditerranéenne, rarissime en France où ne subsistent que quelques pieds en Corse et dans les Corbières, dans des milieux toujours arides.</a:t>
                      </a:r>
                    </a:p>
                    <a:p>
                      <a:r>
                        <a:rPr lang="fr-FR" sz="1600" b="0" i="0" dirty="0" smtClean="0">
                          <a:solidFill>
                            <a:srgbClr val="410000"/>
                          </a:solidFill>
                          <a:effectLst/>
                          <a:latin typeface="Cambria" panose="02040503050406030204" pitchFamily="18" charset="0"/>
                          <a:ea typeface="Cambria" panose="02040503050406030204" pitchFamily="18" charset="0"/>
                        </a:rPr>
                        <a:t> Les vents étant capables de nous apporter le sable du Sahara, on peu facilement concevoir que des graines d’orchidées de la Péninsule Ibérique, bien plus légères soient disséminées jusque sur les coteaux charentais.</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02" y="1700808"/>
            <a:ext cx="2710030" cy="3865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73196" y="5733256"/>
            <a:ext cx="8375268" cy="584775"/>
          </a:xfrm>
          <a:prstGeom prst="rect">
            <a:avLst/>
          </a:prstGeom>
        </p:spPr>
        <p:txBody>
          <a:bodyPr wrap="square">
            <a:spAutoFit/>
          </a:bodyPr>
          <a:lstStyle/>
          <a:p>
            <a:r>
              <a:rPr lang="fr-FR" sz="1600" dirty="0">
                <a:solidFill>
                  <a:srgbClr val="410000"/>
                </a:solidFill>
                <a:latin typeface="Cambria" panose="02040503050406030204" pitchFamily="18" charset="0"/>
                <a:ea typeface="Cambria" panose="02040503050406030204" pitchFamily="18" charset="0"/>
              </a:rPr>
              <a:t>Le port de la plante est proche de celui d’un Ophrys </a:t>
            </a:r>
            <a:r>
              <a:rPr lang="fr-FR" sz="1600" dirty="0" err="1">
                <a:solidFill>
                  <a:srgbClr val="410000"/>
                </a:solidFill>
                <a:latin typeface="Cambria" panose="02040503050406030204" pitchFamily="18" charset="0"/>
                <a:ea typeface="Cambria" panose="02040503050406030204" pitchFamily="18" charset="0"/>
              </a:rPr>
              <a:t>fusca</a:t>
            </a:r>
            <a:r>
              <a:rPr lang="fr-FR" sz="1600" dirty="0">
                <a:solidFill>
                  <a:srgbClr val="410000"/>
                </a:solidFill>
                <a:latin typeface="Cambria" panose="02040503050406030204" pitchFamily="18" charset="0"/>
                <a:ea typeface="Cambria" panose="02040503050406030204" pitchFamily="18" charset="0"/>
              </a:rPr>
              <a:t> trapu, mais ici le labelle présente une belle macule de couleur bleu-brillant, bordée de jaune et entourée d’une couronne de cils.</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757356"/>
      </p:ext>
    </p:extLst>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985464625"/>
              </p:ext>
            </p:extLst>
          </p:nvPr>
        </p:nvGraphicFramePr>
        <p:xfrm>
          <a:off x="323528" y="260648"/>
          <a:ext cx="5715000" cy="989677"/>
        </p:xfrm>
        <a:graphic>
          <a:graphicData uri="http://schemas.openxmlformats.org/drawingml/2006/table">
            <a:tbl>
              <a:tblPr/>
              <a:tblGrid>
                <a:gridCol w="5715000"/>
              </a:tblGrid>
              <a:tr h="989677">
                <a:tc>
                  <a:txBody>
                    <a:bodyPr/>
                    <a:lstStyle/>
                    <a:p>
                      <a:pPr algn="l" fontAlgn="ctr"/>
                      <a:r>
                        <a:rPr lang="fr-FR" sz="1600" b="1" i="1" dirty="0" smtClean="0">
                          <a:effectLst/>
                          <a:latin typeface="Cambria" panose="02040503050406030204" pitchFamily="18" charset="0"/>
                          <a:ea typeface="Cambria" panose="02040503050406030204" pitchFamily="18" charset="0"/>
                        </a:rPr>
                        <a:t>Ophrys</a:t>
                      </a:r>
                      <a:r>
                        <a:rPr lang="fr-FR" sz="1600" b="1" i="1" baseline="0" dirty="0" smtClean="0">
                          <a:effectLst/>
                          <a:latin typeface="Cambria" panose="02040503050406030204" pitchFamily="18" charset="0"/>
                          <a:ea typeface="Cambria" panose="02040503050406030204" pitchFamily="18" charset="0"/>
                        </a:rPr>
                        <a:t> </a:t>
                      </a:r>
                      <a:r>
                        <a:rPr lang="fr-FR" sz="1600" b="1" i="1" baseline="0" dirty="0" err="1" smtClean="0">
                          <a:effectLst/>
                          <a:latin typeface="Cambria" panose="02040503050406030204" pitchFamily="18" charset="0"/>
                          <a:ea typeface="Cambria" panose="02040503050406030204" pitchFamily="18" charset="0"/>
                        </a:rPr>
                        <a:t>suboccidentalis</a:t>
                      </a:r>
                      <a:r>
                        <a:rPr lang="fr-FR" sz="1600" i="1" baseline="0" dirty="0" smtClean="0">
                          <a:effectLst/>
                          <a:latin typeface="Cambria" panose="02040503050406030204" pitchFamily="18" charset="0"/>
                          <a:ea typeface="Cambria" panose="02040503050406030204" pitchFamily="18" charset="0"/>
                        </a:rPr>
                        <a:t> </a:t>
                      </a:r>
                      <a:r>
                        <a:rPr lang="fr-FR" sz="1600" i="0" baseline="0" dirty="0" smtClean="0">
                          <a:effectLst/>
                          <a:latin typeface="Cambria" panose="02040503050406030204" pitchFamily="18" charset="0"/>
                          <a:ea typeface="Cambria" panose="02040503050406030204" pitchFamily="18" charset="0"/>
                        </a:rPr>
                        <a:t> (RING, QUERRE &amp; WILCOX  2017)</a:t>
                      </a:r>
                      <a:r>
                        <a:rPr lang="fr-FR" sz="1600" dirty="0">
                          <a:effectLst/>
                          <a:latin typeface="Cambria" panose="02040503050406030204" pitchFamily="18" charset="0"/>
                          <a:ea typeface="Cambria" panose="02040503050406030204" pitchFamily="18" charset="0"/>
                        </a:rPr>
                        <a:t/>
                      </a:r>
                      <a:br>
                        <a:rPr lang="fr-FR" sz="1600" dirty="0">
                          <a:effectLst/>
                          <a:latin typeface="Cambria" panose="02040503050406030204" pitchFamily="18" charset="0"/>
                          <a:ea typeface="Cambria" panose="02040503050406030204" pitchFamily="18" charset="0"/>
                        </a:rPr>
                      </a:br>
                      <a:r>
                        <a:rPr lang="fr-FR" sz="1600" dirty="0" smtClean="0">
                          <a:effectLst/>
                          <a:latin typeface="Cambria" panose="02040503050406030204" pitchFamily="18" charset="0"/>
                          <a:ea typeface="Cambria" panose="02040503050406030204" pitchFamily="18" charset="0"/>
                        </a:rPr>
                        <a:t>Ophrys</a:t>
                      </a:r>
                      <a:r>
                        <a:rPr lang="fr-FR" sz="1600" baseline="0" dirty="0" smtClean="0">
                          <a:effectLst/>
                          <a:latin typeface="Cambria" panose="02040503050406030204" pitchFamily="18" charset="0"/>
                          <a:ea typeface="Cambria" panose="02040503050406030204" pitchFamily="18" charset="0"/>
                        </a:rPr>
                        <a:t> de Saint-Loup</a:t>
                      </a:r>
                      <a:endParaRPr lang="fr-FR" dirty="0">
                        <a:effectLst/>
                        <a:latin typeface="Cambria" panose="02040503050406030204" pitchFamily="18" charset="0"/>
                        <a:ea typeface="Cambria" panose="02040503050406030204" pitchFamily="18" charset="0"/>
                      </a:endParaRPr>
                    </a:p>
                  </a:txBody>
                  <a:tcPr marL="0" marR="0" marT="0" marB="0" anchor="ctr">
                    <a:lnL>
                      <a:noFill/>
                    </a:lnL>
                    <a:lnR>
                      <a:noFill/>
                    </a:lnR>
                    <a:lnT>
                      <a:noFill/>
                    </a:lnT>
                    <a:lnB>
                      <a:noFill/>
                    </a:lnB>
                    <a:solidFill>
                      <a:schemeClr val="bg1"/>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573321876"/>
              </p:ext>
            </p:extLst>
          </p:nvPr>
        </p:nvGraphicFramePr>
        <p:xfrm>
          <a:off x="107504" y="1916832"/>
          <a:ext cx="8856984" cy="3505200"/>
        </p:xfrm>
        <a:graphic>
          <a:graphicData uri="http://schemas.openxmlformats.org/drawingml/2006/table">
            <a:tbl>
              <a:tblPr firstRow="1" bandRow="1">
                <a:tableStyleId>{5C22544A-7EE6-4342-B048-85BDC9FD1C3A}</a:tableStyleId>
              </a:tblPr>
              <a:tblGrid>
                <a:gridCol w="3096344"/>
                <a:gridCol w="5760640"/>
              </a:tblGrid>
              <a:tr h="370840">
                <a:tc>
                  <a:txBody>
                    <a:bodyPr/>
                    <a:lstStyle/>
                    <a:p>
                      <a:endParaRPr lang="fr-FR" dirty="0"/>
                    </a:p>
                  </a:txBody>
                  <a:tcPr>
                    <a:solidFill>
                      <a:schemeClr val="bg1"/>
                    </a:solidFill>
                  </a:tcPr>
                </a:tc>
                <a:tc>
                  <a:txBody>
                    <a:bodyPr/>
                    <a:lstStyle/>
                    <a:p>
                      <a:r>
                        <a:rPr lang="fr-FR" sz="1600" b="1" i="1" dirty="0" smtClean="0">
                          <a:solidFill>
                            <a:srgbClr val="000000"/>
                          </a:solidFill>
                          <a:effectLst/>
                          <a:latin typeface="Cambria" panose="02040503050406030204" pitchFamily="18" charset="0"/>
                          <a:ea typeface="Cambria" panose="02040503050406030204" pitchFamily="18" charset="0"/>
                        </a:rPr>
                        <a:t>Ophrys </a:t>
                      </a:r>
                      <a:r>
                        <a:rPr lang="fr-FR" sz="1600" b="1" i="1" dirty="0" err="1" smtClean="0">
                          <a:solidFill>
                            <a:srgbClr val="000000"/>
                          </a:solidFill>
                          <a:effectLst/>
                          <a:latin typeface="Cambria" panose="02040503050406030204" pitchFamily="18" charset="0"/>
                          <a:ea typeface="Cambria" panose="02040503050406030204" pitchFamily="18" charset="0"/>
                        </a:rPr>
                        <a:t>suboccidentalis</a:t>
                      </a:r>
                      <a:r>
                        <a:rPr lang="fr-FR" sz="1600" b="1" i="1" dirty="0" smtClean="0">
                          <a:solidFill>
                            <a:srgbClr val="000000"/>
                          </a:solidFill>
                          <a:effectLst/>
                          <a:latin typeface="Cambria" panose="02040503050406030204" pitchFamily="18" charset="0"/>
                          <a:ea typeface="Cambria" panose="02040503050406030204" pitchFamily="18" charset="0"/>
                        </a:rPr>
                        <a:t> </a:t>
                      </a:r>
                      <a:r>
                        <a:rPr lang="fr-FR" sz="1600" b="0" i="0" dirty="0" smtClean="0">
                          <a:solidFill>
                            <a:srgbClr val="000000"/>
                          </a:solidFill>
                          <a:effectLst/>
                          <a:latin typeface="Cambria" panose="02040503050406030204" pitchFamily="18" charset="0"/>
                          <a:ea typeface="Cambria" panose="02040503050406030204" pitchFamily="18" charset="0"/>
                        </a:rPr>
                        <a:t>est une endémique de la façade atlantique, qui a été longtemps confondue avec </a:t>
                      </a:r>
                      <a:r>
                        <a:rPr lang="fr-FR" sz="1600" b="0" i="1" dirty="0" smtClean="0">
                          <a:solidFill>
                            <a:srgbClr val="000000"/>
                          </a:solidFill>
                          <a:effectLst/>
                          <a:latin typeface="Cambria" panose="02040503050406030204" pitchFamily="18" charset="0"/>
                          <a:ea typeface="Cambria" panose="02040503050406030204" pitchFamily="18" charset="0"/>
                        </a:rPr>
                        <a:t>Ophrys </a:t>
                      </a:r>
                      <a:r>
                        <a:rPr lang="fr-FR" sz="1600" b="0" i="1" dirty="0" err="1" smtClean="0">
                          <a:solidFill>
                            <a:srgbClr val="000000"/>
                          </a:solidFill>
                          <a:effectLst/>
                          <a:latin typeface="Cambria" panose="02040503050406030204" pitchFamily="18" charset="0"/>
                          <a:ea typeface="Cambria" panose="02040503050406030204" pitchFamily="18" charset="0"/>
                        </a:rPr>
                        <a:t>aranifera</a:t>
                      </a:r>
                      <a:r>
                        <a:rPr lang="fr-FR" sz="1600" b="0" i="1" dirty="0" smtClean="0">
                          <a:solidFill>
                            <a:srgbClr val="000000"/>
                          </a:solidFill>
                          <a:effectLst/>
                          <a:latin typeface="Cambria" panose="02040503050406030204" pitchFamily="18" charset="0"/>
                          <a:ea typeface="Cambria" panose="02040503050406030204" pitchFamily="18" charset="0"/>
                        </a:rPr>
                        <a:t>.</a:t>
                      </a:r>
                      <a:r>
                        <a:rPr lang="fr-FR" sz="1600" b="0" i="1" baseline="0" dirty="0" smtClean="0">
                          <a:solidFill>
                            <a:srgbClr val="000000"/>
                          </a:solidFill>
                          <a:effectLst/>
                          <a:latin typeface="Cambria" panose="02040503050406030204" pitchFamily="18" charset="0"/>
                          <a:ea typeface="Cambria" panose="02040503050406030204" pitchFamily="18" charset="0"/>
                        </a:rPr>
                        <a:t> </a:t>
                      </a:r>
                      <a:r>
                        <a:rPr lang="fr-FR" sz="1600" b="0" i="0" baseline="0" dirty="0" smtClean="0">
                          <a:solidFill>
                            <a:srgbClr val="000000"/>
                          </a:solidFill>
                          <a:effectLst/>
                          <a:latin typeface="Cambria" panose="02040503050406030204" pitchFamily="18" charset="0"/>
                          <a:ea typeface="Cambria" panose="02040503050406030204" pitchFamily="18" charset="0"/>
                        </a:rPr>
                        <a:t>Elle s’en distingue par sa phénologie très précoce et nombre de caractères spécifiques,</a:t>
                      </a:r>
                    </a:p>
                    <a:p>
                      <a:r>
                        <a:rPr lang="fr-FR" sz="1600" b="0" i="0" baseline="0" dirty="0" smtClean="0">
                          <a:solidFill>
                            <a:srgbClr val="000000"/>
                          </a:solidFill>
                          <a:effectLst/>
                          <a:latin typeface="Cambria" panose="02040503050406030204" pitchFamily="18" charset="0"/>
                          <a:ea typeface="Cambria" panose="02040503050406030204" pitchFamily="18" charset="0"/>
                        </a:rPr>
                        <a:t>C’est une plante robuste à grandes fleurs regroupées au sommet de l’inflorescence,</a:t>
                      </a:r>
                    </a:p>
                    <a:p>
                      <a:r>
                        <a:rPr lang="fr-FR" sz="1600" b="0" i="0" baseline="0" dirty="0" smtClean="0">
                          <a:solidFill>
                            <a:srgbClr val="000000"/>
                          </a:solidFill>
                          <a:effectLst/>
                          <a:latin typeface="Cambria" panose="02040503050406030204" pitchFamily="18" charset="0"/>
                          <a:ea typeface="Cambria" panose="02040503050406030204" pitchFamily="18" charset="0"/>
                        </a:rPr>
                        <a:t>Sépales et pétales sont vert franc,  ces derniers généralement ondulés sur les bords, le Labelle quasi systématiquement marginé d’une large bordure jaune ondulante. Les gibbosités sont bien marquées  et couvertes extérieurement par une forte pilosité qui se poursuit en bordure  du labelle en longeant intérieurement la frange jaune qui elle est parfaitement glabre.</a:t>
                      </a:r>
                    </a:p>
                    <a:p>
                      <a:r>
                        <a:rPr lang="fr-FR" sz="1600" b="0" i="0" baseline="0" dirty="0" smtClean="0">
                          <a:solidFill>
                            <a:srgbClr val="000000"/>
                          </a:solidFill>
                          <a:effectLst/>
                          <a:latin typeface="Cambria" panose="02040503050406030204" pitchFamily="18" charset="0"/>
                          <a:ea typeface="Cambria" panose="02040503050406030204" pitchFamily="18" charset="0"/>
                        </a:rPr>
                        <a:t>La macule a une structure simple, de type </a:t>
                      </a:r>
                      <a:r>
                        <a:rPr lang="fr-FR" sz="1600" b="0" i="0" baseline="0" dirty="0" err="1" smtClean="0">
                          <a:solidFill>
                            <a:srgbClr val="000000"/>
                          </a:solidFill>
                          <a:effectLst/>
                          <a:latin typeface="Cambria" panose="02040503050406030204" pitchFamily="18" charset="0"/>
                          <a:ea typeface="Cambria" panose="02040503050406030204" pitchFamily="18" charset="0"/>
                        </a:rPr>
                        <a:t>araniforme</a:t>
                      </a:r>
                      <a:r>
                        <a:rPr lang="fr-FR" sz="1600" b="0" i="0" baseline="0" dirty="0" smtClean="0">
                          <a:solidFill>
                            <a:srgbClr val="000000"/>
                          </a:solidFill>
                          <a:effectLst/>
                          <a:latin typeface="Cambria" panose="02040503050406030204" pitchFamily="18" charset="0"/>
                          <a:ea typeface="Cambria" panose="02040503050406030204" pitchFamily="18" charset="0"/>
                        </a:rPr>
                        <a:t>,</a:t>
                      </a:r>
                    </a:p>
                    <a:p>
                      <a:endParaRPr lang="fr-FR" sz="1600" b="0" i="0" dirty="0" smtClean="0">
                        <a:solidFill>
                          <a:srgbClr val="000000"/>
                        </a:solidFill>
                        <a:effectLst/>
                        <a:latin typeface="Cambria" panose="02040503050406030204" pitchFamily="18" charset="0"/>
                        <a:ea typeface="Cambria" panose="02040503050406030204" pitchFamily="18" charset="0"/>
                      </a:endParaRPr>
                    </a:p>
                  </a:txBody>
                  <a:tcPr>
                    <a:solidFill>
                      <a:schemeClr val="bg1"/>
                    </a:solidFill>
                  </a:tcPr>
                </a:tc>
              </a:tr>
            </a:tbl>
          </a:graphicData>
        </a:graphic>
      </p:graphicFrame>
      <p:sp>
        <p:nvSpPr>
          <p:cNvPr id="5" name="Rectangle 4"/>
          <p:cNvSpPr/>
          <p:nvPr/>
        </p:nvSpPr>
        <p:spPr>
          <a:xfrm>
            <a:off x="402297" y="5589240"/>
            <a:ext cx="8733680" cy="1077218"/>
          </a:xfrm>
          <a:prstGeom prst="rect">
            <a:avLst/>
          </a:prstGeom>
        </p:spPr>
        <p:txBody>
          <a:bodyPr wrap="square">
            <a:spAutoFit/>
          </a:bodyPr>
          <a:lstStyle/>
          <a:p>
            <a:r>
              <a:rPr lang="fr-FR" sz="1600" dirty="0" smtClean="0">
                <a:solidFill>
                  <a:srgbClr val="330000"/>
                </a:solidFill>
                <a:latin typeface="Cambria" panose="02040503050406030204" pitchFamily="18" charset="0"/>
                <a:ea typeface="Cambria" panose="02040503050406030204" pitchFamily="18" charset="0"/>
              </a:rPr>
              <a:t>La rosette de feuilles est puissante et de couleur vert franc, la cuticule  nettement moins grise que chez </a:t>
            </a:r>
            <a:r>
              <a:rPr lang="fr-FR" sz="1600" i="1" dirty="0" smtClean="0">
                <a:solidFill>
                  <a:srgbClr val="330000"/>
                </a:solidFill>
                <a:latin typeface="Cambria" panose="02040503050406030204" pitchFamily="18" charset="0"/>
                <a:ea typeface="Cambria" panose="02040503050406030204" pitchFamily="18" charset="0"/>
              </a:rPr>
              <a:t>Ophrys </a:t>
            </a:r>
            <a:r>
              <a:rPr lang="fr-FR" sz="1600" i="1" dirty="0" err="1" smtClean="0">
                <a:solidFill>
                  <a:srgbClr val="330000"/>
                </a:solidFill>
                <a:latin typeface="Cambria" panose="02040503050406030204" pitchFamily="18" charset="0"/>
                <a:ea typeface="Cambria" panose="02040503050406030204" pitchFamily="18" charset="0"/>
              </a:rPr>
              <a:t>aranifera</a:t>
            </a:r>
            <a:r>
              <a:rPr lang="fr-FR" sz="1600" i="1" dirty="0" smtClean="0">
                <a:solidFill>
                  <a:srgbClr val="330000"/>
                </a:solidFill>
                <a:latin typeface="Cambria" panose="02040503050406030204" pitchFamily="18" charset="0"/>
                <a:ea typeface="Cambria" panose="02040503050406030204" pitchFamily="18" charset="0"/>
              </a:rPr>
              <a:t> </a:t>
            </a:r>
            <a:r>
              <a:rPr lang="fr-FR" sz="1600" dirty="0" smtClean="0">
                <a:solidFill>
                  <a:srgbClr val="330000"/>
                </a:solidFill>
                <a:latin typeface="Cambria" panose="02040503050406030204" pitchFamily="18" charset="0"/>
                <a:ea typeface="Cambria" panose="02040503050406030204" pitchFamily="18" charset="0"/>
              </a:rPr>
              <a:t>ou nombre d’autres espèces d’Ophrys. La forte puissance de pousse de cette espèce pourrait traduire un phénomène d’hétérosis par </a:t>
            </a:r>
            <a:r>
              <a:rPr lang="fr-FR" sz="1600" dirty="0" err="1" smtClean="0">
                <a:solidFill>
                  <a:srgbClr val="330000"/>
                </a:solidFill>
                <a:latin typeface="Cambria" panose="02040503050406030204" pitchFamily="18" charset="0"/>
                <a:ea typeface="Cambria" panose="02040503050406030204" pitchFamily="18" charset="0"/>
              </a:rPr>
              <a:t>introgression</a:t>
            </a:r>
            <a:r>
              <a:rPr lang="fr-FR" sz="1600" dirty="0" smtClean="0">
                <a:solidFill>
                  <a:srgbClr val="330000"/>
                </a:solidFill>
                <a:latin typeface="Cambria" panose="02040503050406030204" pitchFamily="18" charset="0"/>
                <a:ea typeface="Cambria" panose="02040503050406030204" pitchFamily="18" charset="0"/>
              </a:rPr>
              <a:t> d’</a:t>
            </a:r>
            <a:r>
              <a:rPr lang="fr-FR" sz="1600" i="1" dirty="0" smtClean="0">
                <a:solidFill>
                  <a:srgbClr val="330000"/>
                </a:solidFill>
                <a:latin typeface="Cambria" panose="02040503050406030204" pitchFamily="18" charset="0"/>
                <a:ea typeface="Cambria" panose="02040503050406030204" pitchFamily="18" charset="0"/>
              </a:rPr>
              <a:t>Ophrys </a:t>
            </a:r>
            <a:r>
              <a:rPr lang="fr-FR" sz="1600" i="1" dirty="0" err="1" smtClean="0">
                <a:solidFill>
                  <a:srgbClr val="330000"/>
                </a:solidFill>
                <a:latin typeface="Cambria" panose="02040503050406030204" pitchFamily="18" charset="0"/>
                <a:ea typeface="Cambria" panose="02040503050406030204" pitchFamily="18" charset="0"/>
              </a:rPr>
              <a:t>aranifera</a:t>
            </a:r>
            <a:r>
              <a:rPr lang="fr-FR" sz="1600" i="1" dirty="0" smtClean="0">
                <a:solidFill>
                  <a:srgbClr val="330000"/>
                </a:solidFill>
                <a:latin typeface="Cambria" panose="02040503050406030204" pitchFamily="18" charset="0"/>
                <a:ea typeface="Cambria" panose="02040503050406030204" pitchFamily="18" charset="0"/>
              </a:rPr>
              <a:t> </a:t>
            </a:r>
            <a:r>
              <a:rPr lang="fr-FR" sz="1600" dirty="0" smtClean="0">
                <a:solidFill>
                  <a:srgbClr val="330000"/>
                </a:solidFill>
                <a:latin typeface="Cambria" panose="02040503050406030204" pitchFamily="18" charset="0"/>
                <a:ea typeface="Cambria" panose="02040503050406030204" pitchFamily="18" charset="0"/>
              </a:rPr>
              <a:t>par </a:t>
            </a:r>
            <a:r>
              <a:rPr lang="fr-FR" sz="1600" i="1" dirty="0" smtClean="0">
                <a:solidFill>
                  <a:srgbClr val="330000"/>
                </a:solidFill>
                <a:latin typeface="Cambria" panose="02040503050406030204" pitchFamily="18" charset="0"/>
                <a:ea typeface="Cambria" panose="02040503050406030204" pitchFamily="18" charset="0"/>
              </a:rPr>
              <a:t>Ophrys </a:t>
            </a:r>
            <a:r>
              <a:rPr lang="fr-FR" sz="1600" i="1" dirty="0" err="1" smtClean="0">
                <a:solidFill>
                  <a:srgbClr val="330000"/>
                </a:solidFill>
                <a:latin typeface="Cambria" panose="02040503050406030204" pitchFamily="18" charset="0"/>
                <a:ea typeface="Cambria" panose="02040503050406030204" pitchFamily="18" charset="0"/>
              </a:rPr>
              <a:t>araneola</a:t>
            </a:r>
            <a:r>
              <a:rPr lang="fr-FR" sz="1600" i="1" dirty="0">
                <a:solidFill>
                  <a:srgbClr val="330000"/>
                </a:solidFill>
                <a:latin typeface="Cambria" panose="02040503050406030204" pitchFamily="18" charset="0"/>
                <a:ea typeface="Cambria" panose="02040503050406030204" pitchFamily="18" charset="0"/>
              </a:rPr>
              <a:t>.</a:t>
            </a:r>
            <a:endParaRPr lang="fr-FR" i="1" dirty="0">
              <a:solidFill>
                <a:prstClr val="black"/>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5203"/>
            <a:ext cx="8376617" cy="47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40688"/>
            <a:ext cx="2736304" cy="3930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671483"/>
      </p:ext>
    </p:extLst>
  </p:cSld>
  <p:clrMapOvr>
    <a:masterClrMapping/>
  </p:clrMapOvr>
  <p:transition spd="slow">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937829490"/>
              </p:ext>
            </p:extLst>
          </p:nvPr>
        </p:nvGraphicFramePr>
        <p:xfrm>
          <a:off x="323528" y="260648"/>
          <a:ext cx="8208912" cy="989677"/>
        </p:xfrm>
        <a:graphic>
          <a:graphicData uri="http://schemas.openxmlformats.org/drawingml/2006/table">
            <a:tbl>
              <a:tblPr/>
              <a:tblGrid>
                <a:gridCol w="8208912"/>
              </a:tblGrid>
              <a:tr h="989677">
                <a:tc>
                  <a:txBody>
                    <a:bodyPr/>
                    <a:lstStyle/>
                    <a:p>
                      <a:pPr algn="l" fontAlgn="ctr"/>
                      <a:r>
                        <a:rPr lang="fr-FR" sz="1600" b="1" i="1" dirty="0" smtClean="0">
                          <a:effectLst/>
                          <a:latin typeface="Cambria" panose="02040503050406030204" pitchFamily="18" charset="0"/>
                          <a:ea typeface="Cambria" panose="02040503050406030204" pitchFamily="18" charset="0"/>
                        </a:rPr>
                        <a:t>Ophrys</a:t>
                      </a:r>
                      <a:r>
                        <a:rPr lang="fr-FR" sz="1600" b="1" i="1" baseline="0" dirty="0" smtClean="0">
                          <a:effectLst/>
                          <a:latin typeface="Cambria" panose="02040503050406030204" pitchFamily="18" charset="0"/>
                          <a:ea typeface="Cambria" panose="02040503050406030204" pitchFamily="18" charset="0"/>
                        </a:rPr>
                        <a:t> </a:t>
                      </a:r>
                      <a:r>
                        <a:rPr lang="fr-FR" sz="1600" b="1" i="1" baseline="0" dirty="0" err="1" smtClean="0">
                          <a:effectLst/>
                          <a:latin typeface="Cambria" panose="02040503050406030204" pitchFamily="18" charset="0"/>
                          <a:ea typeface="Cambria" panose="02040503050406030204" pitchFamily="18" charset="0"/>
                        </a:rPr>
                        <a:t>suboccidentalis</a:t>
                      </a:r>
                      <a:r>
                        <a:rPr lang="fr-FR" sz="1600" i="1" baseline="0" dirty="0" smtClean="0">
                          <a:effectLst/>
                          <a:latin typeface="Cambria" panose="02040503050406030204" pitchFamily="18" charset="0"/>
                          <a:ea typeface="Cambria" panose="02040503050406030204" pitchFamily="18" charset="0"/>
                        </a:rPr>
                        <a:t> </a:t>
                      </a:r>
                      <a:r>
                        <a:rPr lang="fr-FR" sz="1600" b="1" i="1" baseline="0" dirty="0" err="1" smtClean="0">
                          <a:effectLst/>
                          <a:latin typeface="Cambria" panose="02040503050406030204" pitchFamily="18" charset="0"/>
                          <a:ea typeface="Cambria" panose="02040503050406030204" pitchFamily="18" charset="0"/>
                        </a:rPr>
                        <a:t>subsp</a:t>
                      </a:r>
                      <a:r>
                        <a:rPr lang="fr-FR" sz="1600" b="1" i="1" baseline="0" dirty="0" smtClean="0">
                          <a:effectLst/>
                          <a:latin typeface="Cambria" panose="02040503050406030204" pitchFamily="18" charset="0"/>
                          <a:ea typeface="Cambria" panose="02040503050406030204" pitchFamily="18" charset="0"/>
                        </a:rPr>
                        <a:t>. </a:t>
                      </a:r>
                      <a:r>
                        <a:rPr lang="fr-FR" sz="1600" b="1" i="1" baseline="0" dirty="0" err="1" smtClean="0">
                          <a:effectLst/>
                          <a:latin typeface="Cambria" panose="02040503050406030204" pitchFamily="18" charset="0"/>
                          <a:ea typeface="Cambria" panose="02040503050406030204" pitchFamily="18" charset="0"/>
                        </a:rPr>
                        <a:t>olonae</a:t>
                      </a:r>
                      <a:r>
                        <a:rPr lang="fr-FR" sz="1600" b="1" i="0" baseline="0" dirty="0" smtClean="0">
                          <a:effectLst/>
                          <a:latin typeface="Cambria" panose="02040503050406030204" pitchFamily="18" charset="0"/>
                          <a:ea typeface="Cambria" panose="02040503050406030204" pitchFamily="18" charset="0"/>
                        </a:rPr>
                        <a:t>  </a:t>
                      </a:r>
                      <a:r>
                        <a:rPr lang="fr-FR" sz="1600" i="0" baseline="0" dirty="0" smtClean="0">
                          <a:effectLst/>
                          <a:latin typeface="Cambria" panose="02040503050406030204" pitchFamily="18" charset="0"/>
                          <a:ea typeface="Cambria" panose="02040503050406030204" pitchFamily="18" charset="0"/>
                        </a:rPr>
                        <a:t>(RING &amp; </a:t>
                      </a:r>
                      <a:r>
                        <a:rPr lang="fr-FR" sz="1600" i="0" baseline="0" dirty="0" smtClean="0">
                          <a:effectLst/>
                          <a:latin typeface="Cambria" panose="02040503050406030204" pitchFamily="18" charset="0"/>
                          <a:ea typeface="Cambria" panose="02040503050406030204" pitchFamily="18" charset="0"/>
                        </a:rPr>
                        <a:t>WILCOX  2017)</a:t>
                      </a:r>
                      <a:r>
                        <a:rPr lang="fr-FR" sz="1600" dirty="0">
                          <a:effectLst/>
                          <a:latin typeface="Cambria" panose="02040503050406030204" pitchFamily="18" charset="0"/>
                          <a:ea typeface="Cambria" panose="02040503050406030204" pitchFamily="18" charset="0"/>
                        </a:rPr>
                        <a:t/>
                      </a:r>
                      <a:br>
                        <a:rPr lang="fr-FR" sz="1600" dirty="0">
                          <a:effectLst/>
                          <a:latin typeface="Cambria" panose="02040503050406030204" pitchFamily="18" charset="0"/>
                          <a:ea typeface="Cambria" panose="02040503050406030204" pitchFamily="18" charset="0"/>
                        </a:rPr>
                      </a:br>
                      <a:r>
                        <a:rPr lang="fr-FR" sz="1600" dirty="0" smtClean="0">
                          <a:effectLst/>
                          <a:latin typeface="Cambria" panose="02040503050406030204" pitchFamily="18" charset="0"/>
                          <a:ea typeface="Cambria" panose="02040503050406030204" pitchFamily="18" charset="0"/>
                        </a:rPr>
                        <a:t>Ophrys</a:t>
                      </a:r>
                      <a:r>
                        <a:rPr lang="fr-FR" sz="1600" baseline="0" dirty="0" smtClean="0">
                          <a:effectLst/>
                          <a:latin typeface="Cambria" panose="02040503050406030204" pitchFamily="18" charset="0"/>
                          <a:ea typeface="Cambria" panose="02040503050406030204" pitchFamily="18" charset="0"/>
                        </a:rPr>
                        <a:t> </a:t>
                      </a:r>
                      <a:r>
                        <a:rPr lang="fr-FR" sz="1600" baseline="0" dirty="0" smtClean="0">
                          <a:effectLst/>
                          <a:latin typeface="Cambria" panose="02040503050406030204" pitchFamily="18" charset="0"/>
                          <a:ea typeface="Cambria" panose="02040503050406030204" pitchFamily="18" charset="0"/>
                        </a:rPr>
                        <a:t>des </a:t>
                      </a:r>
                      <a:r>
                        <a:rPr lang="fr-FR" sz="1600" baseline="0" dirty="0" err="1" smtClean="0">
                          <a:effectLst/>
                          <a:latin typeface="Cambria" panose="02040503050406030204" pitchFamily="18" charset="0"/>
                          <a:ea typeface="Cambria" panose="02040503050406030204" pitchFamily="18" charset="0"/>
                        </a:rPr>
                        <a:t>Olonnes</a:t>
                      </a:r>
                      <a:endParaRPr lang="fr-FR" dirty="0">
                        <a:effectLst/>
                        <a:latin typeface="Cambria" panose="02040503050406030204" pitchFamily="18" charset="0"/>
                        <a:ea typeface="Cambria" panose="02040503050406030204" pitchFamily="18" charset="0"/>
                      </a:endParaRPr>
                    </a:p>
                  </a:txBody>
                  <a:tcPr marL="0" marR="0" marT="0" marB="0" anchor="ctr">
                    <a:lnL>
                      <a:noFill/>
                    </a:lnL>
                    <a:lnR>
                      <a:noFill/>
                    </a:lnR>
                    <a:lnT>
                      <a:noFill/>
                    </a:lnT>
                    <a:lnB>
                      <a:noFill/>
                    </a:lnB>
                    <a:solidFill>
                      <a:schemeClr val="bg1"/>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2513960170"/>
              </p:ext>
            </p:extLst>
          </p:nvPr>
        </p:nvGraphicFramePr>
        <p:xfrm>
          <a:off x="315775" y="1625410"/>
          <a:ext cx="8709588" cy="3992880"/>
        </p:xfrm>
        <a:graphic>
          <a:graphicData uri="http://schemas.openxmlformats.org/drawingml/2006/table">
            <a:tbl>
              <a:tblPr firstRow="1" bandRow="1">
                <a:tableStyleId>{5C22544A-7EE6-4342-B048-85BDC9FD1C3A}</a:tableStyleId>
              </a:tblPr>
              <a:tblGrid>
                <a:gridCol w="2011215"/>
                <a:gridCol w="6698373"/>
              </a:tblGrid>
              <a:tr h="3816424">
                <a:tc>
                  <a:txBody>
                    <a:bodyPr/>
                    <a:lstStyle/>
                    <a:p>
                      <a:endParaRPr lang="fr-FR" dirty="0"/>
                    </a:p>
                  </a:txBody>
                  <a:tcPr>
                    <a:solidFill>
                      <a:schemeClr val="bg1"/>
                    </a:solidFill>
                  </a:tcPr>
                </a:tc>
                <a:tc>
                  <a:txBody>
                    <a:bodyPr/>
                    <a:lstStyle/>
                    <a:p>
                      <a:r>
                        <a:rPr lang="fr-FR" sz="1600" b="0" i="0" dirty="0" smtClean="0">
                          <a:solidFill>
                            <a:srgbClr val="000000"/>
                          </a:solidFill>
                          <a:effectLst/>
                          <a:latin typeface="Cambria" panose="02040503050406030204" pitchFamily="18" charset="0"/>
                          <a:ea typeface="Cambria" panose="02040503050406030204" pitchFamily="18" charset="0"/>
                        </a:rPr>
                        <a:t>Tout comme l’espèce type </a:t>
                      </a:r>
                      <a:r>
                        <a:rPr lang="fr-FR" sz="1600" b="1" i="1" dirty="0" smtClean="0">
                          <a:solidFill>
                            <a:srgbClr val="000000"/>
                          </a:solidFill>
                          <a:effectLst/>
                          <a:latin typeface="Cambria" panose="02040503050406030204" pitchFamily="18" charset="0"/>
                          <a:ea typeface="Cambria" panose="02040503050406030204" pitchFamily="18" charset="0"/>
                        </a:rPr>
                        <a:t>Ophrys </a:t>
                      </a:r>
                      <a:r>
                        <a:rPr lang="fr-FR" sz="1600" b="1" i="1" dirty="0" err="1" smtClean="0">
                          <a:solidFill>
                            <a:srgbClr val="000000"/>
                          </a:solidFill>
                          <a:effectLst/>
                          <a:latin typeface="Cambria" panose="02040503050406030204" pitchFamily="18" charset="0"/>
                          <a:ea typeface="Cambria" panose="02040503050406030204" pitchFamily="18" charset="0"/>
                        </a:rPr>
                        <a:t>suboccidentalis</a:t>
                      </a:r>
                      <a:r>
                        <a:rPr lang="fr-FR" sz="1600" b="1" i="1" dirty="0" smtClean="0">
                          <a:solidFill>
                            <a:srgbClr val="000000"/>
                          </a:solidFill>
                          <a:effectLst/>
                          <a:latin typeface="Cambria" panose="02040503050406030204" pitchFamily="18" charset="0"/>
                          <a:ea typeface="Cambria" panose="02040503050406030204" pitchFamily="18" charset="0"/>
                        </a:rPr>
                        <a:t> </a:t>
                      </a:r>
                      <a:r>
                        <a:rPr lang="fr-FR" sz="1600" b="0" i="0" dirty="0" smtClean="0">
                          <a:solidFill>
                            <a:srgbClr val="000000"/>
                          </a:solidFill>
                          <a:effectLst/>
                          <a:latin typeface="Cambria" panose="02040503050406030204" pitchFamily="18" charset="0"/>
                          <a:ea typeface="Cambria" panose="02040503050406030204" pitchFamily="18" charset="0"/>
                        </a:rPr>
                        <a:t>sa sous-espèce </a:t>
                      </a:r>
                      <a:r>
                        <a:rPr lang="fr-FR" sz="1600" b="1" i="1" dirty="0" err="1" smtClean="0">
                          <a:solidFill>
                            <a:srgbClr val="000000"/>
                          </a:solidFill>
                          <a:effectLst/>
                          <a:latin typeface="Cambria" panose="02040503050406030204" pitchFamily="18" charset="0"/>
                          <a:ea typeface="Cambria" panose="02040503050406030204" pitchFamily="18" charset="0"/>
                        </a:rPr>
                        <a:t>olonae</a:t>
                      </a:r>
                      <a:r>
                        <a:rPr lang="fr-FR" sz="1600" b="0" i="1" dirty="0" smtClean="0">
                          <a:solidFill>
                            <a:srgbClr val="000000"/>
                          </a:solidFill>
                          <a:effectLst/>
                          <a:latin typeface="Cambria" panose="02040503050406030204" pitchFamily="18" charset="0"/>
                          <a:ea typeface="Cambria" panose="02040503050406030204" pitchFamily="18" charset="0"/>
                        </a:rPr>
                        <a:t> </a:t>
                      </a:r>
                      <a:r>
                        <a:rPr lang="fr-FR" sz="1600" b="0" i="0" dirty="0" smtClean="0">
                          <a:solidFill>
                            <a:srgbClr val="000000"/>
                          </a:solidFill>
                          <a:effectLst/>
                          <a:latin typeface="Cambria" panose="02040503050406030204" pitchFamily="18" charset="0"/>
                          <a:ea typeface="Cambria" panose="02040503050406030204" pitchFamily="18" charset="0"/>
                        </a:rPr>
                        <a:t>est une endémique </a:t>
                      </a:r>
                      <a:r>
                        <a:rPr lang="fr-FR" sz="1600" b="0" i="0" dirty="0" smtClean="0">
                          <a:solidFill>
                            <a:srgbClr val="000000"/>
                          </a:solidFill>
                          <a:effectLst/>
                          <a:latin typeface="Cambria" panose="02040503050406030204" pitchFamily="18" charset="0"/>
                          <a:ea typeface="Cambria" panose="02040503050406030204" pitchFamily="18" charset="0"/>
                        </a:rPr>
                        <a:t>de la façade </a:t>
                      </a:r>
                      <a:r>
                        <a:rPr lang="fr-FR" sz="1600" b="0" i="0" dirty="0" smtClean="0">
                          <a:solidFill>
                            <a:srgbClr val="000000"/>
                          </a:solidFill>
                          <a:effectLst/>
                          <a:latin typeface="Cambria" panose="02040503050406030204" pitchFamily="18" charset="0"/>
                          <a:ea typeface="Cambria" panose="02040503050406030204" pitchFamily="18" charset="0"/>
                        </a:rPr>
                        <a:t>atlantique,</a:t>
                      </a:r>
                      <a:r>
                        <a:rPr lang="fr-FR" sz="1600" b="0" i="0" baseline="0" dirty="0" smtClean="0">
                          <a:solidFill>
                            <a:srgbClr val="000000"/>
                          </a:solidFill>
                          <a:effectLst/>
                          <a:latin typeface="Cambria" panose="02040503050406030204" pitchFamily="18" charset="0"/>
                          <a:ea typeface="Cambria" panose="02040503050406030204" pitchFamily="18" charset="0"/>
                        </a:rPr>
                        <a:t> mais spécifiquement liée au milieu côtier dunaire. Elle se caractérise </a:t>
                      </a:r>
                      <a:r>
                        <a:rPr lang="fr-FR" sz="1600" b="0" i="0" baseline="0" dirty="0" smtClean="0">
                          <a:solidFill>
                            <a:srgbClr val="000000"/>
                          </a:solidFill>
                          <a:effectLst/>
                          <a:latin typeface="Cambria" panose="02040503050406030204" pitchFamily="18" charset="0"/>
                          <a:ea typeface="Cambria" panose="02040503050406030204" pitchFamily="18" charset="0"/>
                        </a:rPr>
                        <a:t>par </a:t>
                      </a:r>
                      <a:r>
                        <a:rPr lang="fr-FR" sz="1600" b="0" i="0" baseline="0" dirty="0" smtClean="0">
                          <a:solidFill>
                            <a:srgbClr val="000000"/>
                          </a:solidFill>
                          <a:effectLst/>
                          <a:latin typeface="Cambria" panose="02040503050406030204" pitchFamily="18" charset="0"/>
                          <a:ea typeface="Cambria" panose="02040503050406030204" pitchFamily="18" charset="0"/>
                        </a:rPr>
                        <a:t>une  </a:t>
                      </a:r>
                      <a:r>
                        <a:rPr lang="fr-FR" sz="1600" b="0" i="0" baseline="0" dirty="0" smtClean="0">
                          <a:solidFill>
                            <a:srgbClr val="000000"/>
                          </a:solidFill>
                          <a:effectLst/>
                          <a:latin typeface="Cambria" panose="02040503050406030204" pitchFamily="18" charset="0"/>
                          <a:ea typeface="Cambria" panose="02040503050406030204" pitchFamily="18" charset="0"/>
                        </a:rPr>
                        <a:t>phénologie </a:t>
                      </a:r>
                      <a:r>
                        <a:rPr lang="fr-FR" sz="1600" b="0" i="0" baseline="0" dirty="0" smtClean="0">
                          <a:solidFill>
                            <a:srgbClr val="000000"/>
                          </a:solidFill>
                          <a:effectLst/>
                          <a:latin typeface="Cambria" panose="02040503050406030204" pitchFamily="18" charset="0"/>
                          <a:ea typeface="Cambria" panose="02040503050406030204" pitchFamily="18" charset="0"/>
                        </a:rPr>
                        <a:t>particulièrement  précoce, pouvant démarrer dès le mois de janvier. </a:t>
                      </a:r>
                    </a:p>
                    <a:p>
                      <a:r>
                        <a:rPr lang="fr-FR" sz="1600" b="0" i="0" baseline="0" dirty="0" smtClean="0">
                          <a:solidFill>
                            <a:srgbClr val="000000"/>
                          </a:solidFill>
                          <a:effectLst/>
                          <a:latin typeface="Cambria" panose="02040503050406030204" pitchFamily="18" charset="0"/>
                          <a:ea typeface="Cambria" panose="02040503050406030204" pitchFamily="18" charset="0"/>
                        </a:rPr>
                        <a:t>C’est </a:t>
                      </a:r>
                      <a:r>
                        <a:rPr lang="fr-FR" sz="1600" b="0" i="0" baseline="0" dirty="0" smtClean="0">
                          <a:solidFill>
                            <a:srgbClr val="000000"/>
                          </a:solidFill>
                          <a:effectLst/>
                          <a:latin typeface="Cambria" panose="02040503050406030204" pitchFamily="18" charset="0"/>
                          <a:ea typeface="Cambria" panose="02040503050406030204" pitchFamily="18" charset="0"/>
                        </a:rPr>
                        <a:t>une plante robuste à grandes fleurs regroupées au sommet de </a:t>
                      </a:r>
                      <a:r>
                        <a:rPr lang="fr-FR" sz="1600" b="0" i="0" baseline="0" dirty="0" smtClean="0">
                          <a:solidFill>
                            <a:srgbClr val="000000"/>
                          </a:solidFill>
                          <a:effectLst/>
                          <a:latin typeface="Cambria" panose="02040503050406030204" pitchFamily="18" charset="0"/>
                          <a:ea typeface="Cambria" panose="02040503050406030204" pitchFamily="18" charset="0"/>
                        </a:rPr>
                        <a:t>l’inflorescence.</a:t>
                      </a:r>
                      <a:endParaRPr lang="fr-FR" sz="1600" b="0" i="0" baseline="0" dirty="0" smtClean="0">
                        <a:solidFill>
                          <a:srgbClr val="000000"/>
                        </a:solidFill>
                        <a:effectLst/>
                        <a:latin typeface="Cambria" panose="02040503050406030204" pitchFamily="18" charset="0"/>
                        <a:ea typeface="Cambria" panose="02040503050406030204" pitchFamily="18" charset="0"/>
                      </a:endParaRPr>
                    </a:p>
                    <a:p>
                      <a:r>
                        <a:rPr lang="fr-FR" sz="1600" b="0" i="0" baseline="0" dirty="0" smtClean="0">
                          <a:solidFill>
                            <a:srgbClr val="000000"/>
                          </a:solidFill>
                          <a:effectLst/>
                          <a:latin typeface="Cambria" panose="02040503050406030204" pitchFamily="18" charset="0"/>
                          <a:ea typeface="Cambria" panose="02040503050406030204" pitchFamily="18" charset="0"/>
                        </a:rPr>
                        <a:t>Les sépales sont d’un vert </a:t>
                      </a:r>
                      <a:r>
                        <a:rPr lang="fr-FR" sz="1600" b="0" i="0" baseline="0" dirty="0" smtClean="0">
                          <a:solidFill>
                            <a:srgbClr val="000000"/>
                          </a:solidFill>
                          <a:effectLst/>
                          <a:latin typeface="Cambria" panose="02040503050406030204" pitchFamily="18" charset="0"/>
                          <a:ea typeface="Cambria" panose="02040503050406030204" pitchFamily="18" charset="0"/>
                        </a:rPr>
                        <a:t>franc, </a:t>
                      </a:r>
                      <a:r>
                        <a:rPr lang="fr-FR" sz="1600" b="0" i="0" baseline="0" dirty="0" smtClean="0">
                          <a:solidFill>
                            <a:srgbClr val="000000"/>
                          </a:solidFill>
                          <a:effectLst/>
                          <a:latin typeface="Cambria" panose="02040503050406030204" pitchFamily="18" charset="0"/>
                          <a:ea typeface="Cambria" panose="02040503050406030204" pitchFamily="18" charset="0"/>
                        </a:rPr>
                        <a:t>les pétales généralement rosâtres à brunâtres,  mais près de 10% de la population possèdent un périanthe blanc à rosâtre,</a:t>
                      </a:r>
                    </a:p>
                    <a:p>
                      <a:r>
                        <a:rPr lang="fr-FR" sz="1600" b="0" i="0" baseline="0" dirty="0" smtClean="0">
                          <a:solidFill>
                            <a:srgbClr val="000000"/>
                          </a:solidFill>
                          <a:effectLst/>
                          <a:latin typeface="Cambria" panose="02040503050406030204" pitchFamily="18" charset="0"/>
                          <a:ea typeface="Cambria" panose="02040503050406030204" pitchFamily="18" charset="0"/>
                        </a:rPr>
                        <a:t>Une forte </a:t>
                      </a:r>
                      <a:r>
                        <a:rPr lang="fr-FR" sz="1600" b="0" i="0" baseline="0" dirty="0" err="1" smtClean="0">
                          <a:solidFill>
                            <a:srgbClr val="000000"/>
                          </a:solidFill>
                          <a:effectLst/>
                          <a:latin typeface="Cambria" panose="02040503050406030204" pitchFamily="18" charset="0"/>
                          <a:ea typeface="Cambria" panose="02040503050406030204" pitchFamily="18" charset="0"/>
                        </a:rPr>
                        <a:t>introgression</a:t>
                      </a:r>
                      <a:r>
                        <a:rPr lang="fr-FR" sz="1600" b="0" i="0" baseline="0" dirty="0" smtClean="0">
                          <a:solidFill>
                            <a:srgbClr val="000000"/>
                          </a:solidFill>
                          <a:effectLst/>
                          <a:latin typeface="Cambria" panose="02040503050406030204" pitchFamily="18" charset="0"/>
                          <a:ea typeface="Cambria" panose="02040503050406030204" pitchFamily="18" charset="0"/>
                        </a:rPr>
                        <a:t> par </a:t>
                      </a:r>
                      <a:r>
                        <a:rPr lang="fr-FR" sz="1600" b="0" i="1" baseline="0" dirty="0" smtClean="0">
                          <a:solidFill>
                            <a:srgbClr val="000000"/>
                          </a:solidFill>
                          <a:effectLst/>
                          <a:latin typeface="Cambria" panose="02040503050406030204" pitchFamily="18" charset="0"/>
                          <a:ea typeface="Cambria" panose="02040503050406030204" pitchFamily="18" charset="0"/>
                        </a:rPr>
                        <a:t>Ophrys </a:t>
                      </a:r>
                      <a:r>
                        <a:rPr lang="fr-FR" sz="1600" b="0" i="1" baseline="0" dirty="0" err="1" smtClean="0">
                          <a:solidFill>
                            <a:srgbClr val="000000"/>
                          </a:solidFill>
                          <a:effectLst/>
                          <a:latin typeface="Cambria" panose="02040503050406030204" pitchFamily="18" charset="0"/>
                          <a:ea typeface="Cambria" panose="02040503050406030204" pitchFamily="18" charset="0"/>
                        </a:rPr>
                        <a:t>passionis</a:t>
                      </a:r>
                      <a:r>
                        <a:rPr lang="fr-FR" sz="1600" b="0" i="1" baseline="0" dirty="0" smtClean="0">
                          <a:solidFill>
                            <a:srgbClr val="000000"/>
                          </a:solidFill>
                          <a:effectLst/>
                          <a:latin typeface="Cambria" panose="02040503050406030204" pitchFamily="18" charset="0"/>
                          <a:ea typeface="Cambria" panose="02040503050406030204" pitchFamily="18" charset="0"/>
                        </a:rPr>
                        <a:t>, </a:t>
                      </a:r>
                      <a:r>
                        <a:rPr lang="fr-FR" sz="1600" b="0" i="0" baseline="0" dirty="0" smtClean="0">
                          <a:solidFill>
                            <a:srgbClr val="000000"/>
                          </a:solidFill>
                          <a:effectLst/>
                          <a:latin typeface="Cambria" panose="02040503050406030204" pitchFamily="18" charset="0"/>
                          <a:ea typeface="Cambria" panose="02040503050406030204" pitchFamily="18" charset="0"/>
                        </a:rPr>
                        <a:t>omniprésent le long de la façade atlantique est perceptible au niveau du labelle: Champ basal sombre, quasi </a:t>
                      </a:r>
                      <a:r>
                        <a:rPr lang="fr-FR" sz="1600" b="0" i="0" baseline="0" dirty="0" err="1" smtClean="0">
                          <a:solidFill>
                            <a:srgbClr val="000000"/>
                          </a:solidFill>
                          <a:effectLst/>
                          <a:latin typeface="Cambria" panose="02040503050406030204" pitchFamily="18" charset="0"/>
                          <a:ea typeface="Cambria" panose="02040503050406030204" pitchFamily="18" charset="0"/>
                        </a:rPr>
                        <a:t>concolore</a:t>
                      </a:r>
                      <a:r>
                        <a:rPr lang="fr-FR" sz="1600" b="0" i="0" baseline="0" dirty="0" smtClean="0">
                          <a:solidFill>
                            <a:srgbClr val="000000"/>
                          </a:solidFill>
                          <a:effectLst/>
                          <a:latin typeface="Cambria" panose="02040503050406030204" pitchFamily="18" charset="0"/>
                          <a:ea typeface="Cambria" panose="02040503050406030204" pitchFamily="18" charset="0"/>
                        </a:rPr>
                        <a:t> avec le labelle de forme orbiculaire, à gibbosités modérément marquées. Macule à  </a:t>
                      </a:r>
                      <a:r>
                        <a:rPr lang="fr-FR" sz="1600" b="0" i="0" baseline="0" dirty="0" smtClean="0">
                          <a:solidFill>
                            <a:srgbClr val="000000"/>
                          </a:solidFill>
                          <a:effectLst/>
                          <a:latin typeface="Cambria" panose="02040503050406030204" pitchFamily="18" charset="0"/>
                          <a:ea typeface="Cambria" panose="02040503050406030204" pitchFamily="18" charset="0"/>
                        </a:rPr>
                        <a:t>structure </a:t>
                      </a:r>
                      <a:r>
                        <a:rPr lang="fr-FR" sz="1600" b="0" i="0" baseline="0" dirty="0" err="1" smtClean="0">
                          <a:solidFill>
                            <a:srgbClr val="000000"/>
                          </a:solidFill>
                          <a:effectLst/>
                          <a:latin typeface="Cambria" panose="02040503050406030204" pitchFamily="18" charset="0"/>
                          <a:ea typeface="Cambria" panose="02040503050406030204" pitchFamily="18" charset="0"/>
                        </a:rPr>
                        <a:t>arachnitiforme</a:t>
                      </a:r>
                      <a:r>
                        <a:rPr lang="fr-FR" sz="1600" b="0" i="0" baseline="0" dirty="0" smtClean="0">
                          <a:solidFill>
                            <a:srgbClr val="000000"/>
                          </a:solidFill>
                          <a:effectLst/>
                          <a:latin typeface="Cambria" panose="02040503050406030204" pitchFamily="18" charset="0"/>
                          <a:ea typeface="Cambria" panose="02040503050406030204" pitchFamily="18" charset="0"/>
                        </a:rPr>
                        <a:t>, permettant de s’interroger quant à une proximité avec </a:t>
                      </a:r>
                      <a:r>
                        <a:rPr lang="fr-FR" sz="1600" b="0" i="1" baseline="0" dirty="0" smtClean="0">
                          <a:solidFill>
                            <a:srgbClr val="000000"/>
                          </a:solidFill>
                          <a:effectLst/>
                          <a:latin typeface="Cambria" panose="02040503050406030204" pitchFamily="18" charset="0"/>
                          <a:ea typeface="Cambria" panose="02040503050406030204" pitchFamily="18" charset="0"/>
                        </a:rPr>
                        <a:t>Ophrys </a:t>
                      </a:r>
                      <a:r>
                        <a:rPr lang="fr-FR" sz="1600" b="0" i="1" baseline="0" dirty="0" err="1" smtClean="0">
                          <a:solidFill>
                            <a:srgbClr val="000000"/>
                          </a:solidFill>
                          <a:effectLst/>
                          <a:latin typeface="Cambria" panose="02040503050406030204" pitchFamily="18" charset="0"/>
                          <a:ea typeface="Cambria" panose="02040503050406030204" pitchFamily="18" charset="0"/>
                        </a:rPr>
                        <a:t>arachnitiformis</a:t>
                      </a:r>
                      <a:r>
                        <a:rPr lang="fr-FR" sz="1600" b="0" i="0" baseline="0" dirty="0" smtClean="0">
                          <a:solidFill>
                            <a:srgbClr val="000000"/>
                          </a:solidFill>
                          <a:effectLst/>
                          <a:latin typeface="Cambria" panose="02040503050406030204" pitchFamily="18" charset="0"/>
                          <a:ea typeface="Cambria" panose="02040503050406030204" pitchFamily="18" charset="0"/>
                        </a:rPr>
                        <a:t>.</a:t>
                      </a:r>
                    </a:p>
                    <a:p>
                      <a:r>
                        <a:rPr lang="fr-FR" sz="1600" b="0" i="0" baseline="0" dirty="0" smtClean="0">
                          <a:solidFill>
                            <a:srgbClr val="000000"/>
                          </a:solidFill>
                          <a:effectLst/>
                          <a:latin typeface="Cambria" panose="02040503050406030204" pitchFamily="18" charset="0"/>
                          <a:ea typeface="Cambria" panose="02040503050406030204" pitchFamily="18" charset="0"/>
                        </a:rPr>
                        <a:t>Une très grande variabilité est observable autour d’un type central.</a:t>
                      </a:r>
                    </a:p>
                    <a:p>
                      <a:endParaRPr lang="fr-FR" sz="1600" b="0" i="0" baseline="0" dirty="0" smtClean="0">
                        <a:solidFill>
                          <a:srgbClr val="000000"/>
                        </a:solidFill>
                        <a:effectLst/>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5203"/>
            <a:ext cx="8376617" cy="47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700808"/>
            <a:ext cx="1872208" cy="3867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au 5"/>
          <p:cNvGraphicFramePr>
            <a:graphicFrameLocks noGrp="1"/>
          </p:cNvGraphicFramePr>
          <p:nvPr>
            <p:extLst>
              <p:ext uri="{D42A27DB-BD31-4B8C-83A1-F6EECF244321}">
                <p14:modId xmlns:p14="http://schemas.microsoft.com/office/powerpoint/2010/main" val="581282571"/>
              </p:ext>
            </p:extLst>
          </p:nvPr>
        </p:nvGraphicFramePr>
        <p:xfrm>
          <a:off x="323529" y="5596594"/>
          <a:ext cx="8543303" cy="1066800"/>
        </p:xfrm>
        <a:graphic>
          <a:graphicData uri="http://schemas.openxmlformats.org/drawingml/2006/table">
            <a:tbl>
              <a:tblPr firstRow="1" bandRow="1">
                <a:tableStyleId>{5C22544A-7EE6-4342-B048-85BDC9FD1C3A}</a:tableStyleId>
              </a:tblPr>
              <a:tblGrid>
                <a:gridCol w="8543303"/>
              </a:tblGrid>
              <a:tr h="370840">
                <a:tc>
                  <a:txBody>
                    <a:bodyPr/>
                    <a:lstStyle/>
                    <a:p>
                      <a:r>
                        <a:rPr lang="fr-FR" sz="1600" b="0" dirty="0" smtClean="0">
                          <a:solidFill>
                            <a:schemeClr val="tx1"/>
                          </a:solidFill>
                          <a:latin typeface="Cambria" panose="02040503050406030204" pitchFamily="18" charset="0"/>
                          <a:ea typeface="Cambria" panose="02040503050406030204" pitchFamily="18" charset="0"/>
                        </a:rPr>
                        <a:t>Il est possible sur un certain nombre de critères,</a:t>
                      </a:r>
                      <a:r>
                        <a:rPr lang="fr-FR" sz="1600" b="0" baseline="0" dirty="0" smtClean="0">
                          <a:solidFill>
                            <a:schemeClr val="tx1"/>
                          </a:solidFill>
                          <a:latin typeface="Cambria" panose="02040503050406030204" pitchFamily="18" charset="0"/>
                          <a:ea typeface="Cambria" panose="02040503050406030204" pitchFamily="18" charset="0"/>
                        </a:rPr>
                        <a:t> comme la constance de caractères hérités d’</a:t>
                      </a:r>
                      <a:r>
                        <a:rPr lang="fr-FR" sz="1600" b="0" i="1" baseline="0" dirty="0" smtClean="0">
                          <a:solidFill>
                            <a:schemeClr val="tx1"/>
                          </a:solidFill>
                          <a:latin typeface="Cambria" panose="02040503050406030204" pitchFamily="18" charset="0"/>
                          <a:ea typeface="Cambria" panose="02040503050406030204" pitchFamily="18" charset="0"/>
                        </a:rPr>
                        <a:t>Ophrys </a:t>
                      </a:r>
                      <a:r>
                        <a:rPr lang="fr-FR" sz="1600" b="0" i="1" baseline="0" dirty="0" err="1" smtClean="0">
                          <a:solidFill>
                            <a:schemeClr val="tx1"/>
                          </a:solidFill>
                          <a:latin typeface="Cambria" panose="02040503050406030204" pitchFamily="18" charset="0"/>
                          <a:ea typeface="Cambria" panose="02040503050406030204" pitchFamily="18" charset="0"/>
                        </a:rPr>
                        <a:t>passionis</a:t>
                      </a:r>
                      <a:r>
                        <a:rPr lang="fr-FR" sz="1600" b="0" baseline="0" dirty="0" smtClean="0">
                          <a:solidFill>
                            <a:schemeClr val="tx1"/>
                          </a:solidFill>
                          <a:latin typeface="Cambria" panose="02040503050406030204" pitchFamily="18" charset="0"/>
                          <a:ea typeface="Cambria" panose="02040503050406030204" pitchFamily="18" charset="0"/>
                        </a:rPr>
                        <a:t>, ainsi que des critères écologiques, de rattacher à la sous-espèce </a:t>
                      </a:r>
                      <a:r>
                        <a:rPr lang="fr-FR" sz="1600" b="0" i="1" baseline="0" dirty="0" err="1" smtClean="0">
                          <a:solidFill>
                            <a:schemeClr val="tx1"/>
                          </a:solidFill>
                          <a:latin typeface="Cambria" panose="02040503050406030204" pitchFamily="18" charset="0"/>
                          <a:ea typeface="Cambria" panose="02040503050406030204" pitchFamily="18" charset="0"/>
                        </a:rPr>
                        <a:t>olonae</a:t>
                      </a:r>
                      <a:r>
                        <a:rPr lang="fr-FR" sz="1600" b="0" baseline="0" dirty="0" smtClean="0">
                          <a:solidFill>
                            <a:schemeClr val="tx1"/>
                          </a:solidFill>
                          <a:latin typeface="Cambria" panose="02040503050406030204" pitchFamily="18" charset="0"/>
                          <a:ea typeface="Cambria" panose="02040503050406030204" pitchFamily="18" charset="0"/>
                        </a:rPr>
                        <a:t>, les populations de la frange côtière et des îles s’égrenant depuis la Vendée jusqu’à la pointe </a:t>
                      </a:r>
                      <a:r>
                        <a:rPr lang="fr-FR" sz="1600" b="0" baseline="0" smtClean="0">
                          <a:solidFill>
                            <a:schemeClr val="tx1"/>
                          </a:solidFill>
                          <a:latin typeface="Cambria" panose="02040503050406030204" pitchFamily="18" charset="0"/>
                          <a:ea typeface="Cambria" panose="02040503050406030204" pitchFamily="18" charset="0"/>
                        </a:rPr>
                        <a:t>de Crozon.</a:t>
                      </a:r>
                      <a:endParaRPr lang="fr-FR" sz="1600" b="0" dirty="0" smtClean="0">
                        <a:solidFill>
                          <a:schemeClr val="tx1"/>
                        </a:solidFill>
                        <a:latin typeface="Cambria" panose="02040503050406030204" pitchFamily="18" charset="0"/>
                        <a:ea typeface="Cambria" panose="02040503050406030204" pitchFamily="18" charset="0"/>
                      </a:endParaRPr>
                    </a:p>
                  </a:txBody>
                  <a:tcPr>
                    <a:solidFill>
                      <a:schemeClr val="bg1"/>
                    </a:solidFill>
                  </a:tcPr>
                </a:tc>
              </a:tr>
            </a:tbl>
          </a:graphicData>
        </a:graphic>
      </p:graphicFrame>
    </p:spTree>
    <p:extLst>
      <p:ext uri="{BB962C8B-B14F-4D97-AF65-F5344CB8AC3E}">
        <p14:creationId xmlns:p14="http://schemas.microsoft.com/office/powerpoint/2010/main" val="3263830421"/>
      </p:ext>
    </p:extLst>
  </p:cSld>
  <p:clrMapOvr>
    <a:masterClrMapping/>
  </p:clrMapOvr>
  <p:transition spd="slow">
    <p:cov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618508105"/>
              </p:ext>
            </p:extLst>
          </p:nvPr>
        </p:nvGraphicFramePr>
        <p:xfrm>
          <a:off x="251520" y="260648"/>
          <a:ext cx="8496944" cy="822960"/>
        </p:xfrm>
        <a:graphic>
          <a:graphicData uri="http://schemas.openxmlformats.org/drawingml/2006/table">
            <a:tbl>
              <a:tblPr/>
              <a:tblGrid>
                <a:gridCol w="8496944"/>
              </a:tblGrid>
              <a:tr h="0">
                <a:tc>
                  <a:txBody>
                    <a:bodyPr/>
                    <a:lstStyle/>
                    <a:p>
                      <a:pPr algn="l" fontAlgn="ctr"/>
                      <a:r>
                        <a:rPr lang="fr-FR" b="1" i="1" dirty="0" smtClean="0">
                          <a:solidFill>
                            <a:srgbClr val="FF0000"/>
                          </a:solidFill>
                          <a:effectLst/>
                          <a:latin typeface="Cambria" panose="02040503050406030204" pitchFamily="18" charset="0"/>
                          <a:ea typeface="Cambria" panose="02040503050406030204" pitchFamily="18" charset="0"/>
                        </a:rPr>
                        <a:t>Ophrys </a:t>
                      </a:r>
                      <a:r>
                        <a:rPr lang="fr-FR" b="1" i="1" dirty="0" err="1">
                          <a:solidFill>
                            <a:srgbClr val="FF0000"/>
                          </a:solidFill>
                          <a:effectLst/>
                          <a:latin typeface="Cambria" panose="02040503050406030204" pitchFamily="18" charset="0"/>
                          <a:ea typeface="Cambria" panose="02040503050406030204" pitchFamily="18" charset="0"/>
                        </a:rPr>
                        <a:t>sulcata</a:t>
                      </a:r>
                      <a:r>
                        <a:rPr lang="fr-FR" b="1" i="1" dirty="0">
                          <a:effectLst/>
                          <a:latin typeface="Cambria" panose="02040503050406030204" pitchFamily="18" charset="0"/>
                          <a:ea typeface="Cambria" panose="02040503050406030204" pitchFamily="18" charset="0"/>
                        </a:rPr>
                        <a:t> </a:t>
                      </a:r>
                      <a:r>
                        <a:rPr lang="fr-FR" i="1" dirty="0">
                          <a:effectLst/>
                          <a:latin typeface="Cambria" panose="02040503050406030204" pitchFamily="18" charset="0"/>
                          <a:ea typeface="Cambria" panose="02040503050406030204" pitchFamily="18" charset="0"/>
                        </a:rPr>
                        <a:t> </a:t>
                      </a:r>
                      <a:r>
                        <a:rPr lang="fr-FR" dirty="0">
                          <a:effectLst/>
                          <a:latin typeface="Cambria" panose="02040503050406030204" pitchFamily="18" charset="0"/>
                          <a:ea typeface="Cambria" panose="02040503050406030204" pitchFamily="18" charset="0"/>
                        </a:rPr>
                        <a:t> </a:t>
                      </a:r>
                      <a:r>
                        <a:rPr lang="fr-FR" sz="1600" dirty="0">
                          <a:solidFill>
                            <a:srgbClr val="FF0000"/>
                          </a:solidFill>
                          <a:effectLst/>
                          <a:latin typeface="Cambria" panose="02040503050406030204" pitchFamily="18" charset="0"/>
                          <a:ea typeface="Cambria" panose="02040503050406030204" pitchFamily="18" charset="0"/>
                        </a:rPr>
                        <a:t>J. &amp; P. DEVILLERS-TERSCHUREN 1994</a:t>
                      </a:r>
                      <a:r>
                        <a:rPr lang="fr-FR" dirty="0">
                          <a:effectLst/>
                          <a:latin typeface="Cambria" panose="02040503050406030204" pitchFamily="18" charset="0"/>
                          <a:ea typeface="Cambria" panose="02040503050406030204" pitchFamily="18" charset="0"/>
                        </a:rPr>
                        <a:t/>
                      </a:r>
                      <a:br>
                        <a:rPr lang="fr-FR" dirty="0">
                          <a:effectLst/>
                          <a:latin typeface="Cambria" panose="02040503050406030204" pitchFamily="18" charset="0"/>
                          <a:ea typeface="Cambria" panose="02040503050406030204" pitchFamily="18" charset="0"/>
                        </a:rPr>
                      </a:br>
                      <a:r>
                        <a:rPr lang="fr-FR" i="1" dirty="0">
                          <a:effectLst/>
                          <a:latin typeface="Cambria" panose="02040503050406030204" pitchFamily="18" charset="0"/>
                          <a:ea typeface="Cambria" panose="02040503050406030204" pitchFamily="18" charset="0"/>
                        </a:rPr>
                        <a:t>Ophrys </a:t>
                      </a:r>
                      <a:r>
                        <a:rPr lang="fr-FR" i="1" dirty="0" err="1">
                          <a:effectLst/>
                          <a:latin typeface="Cambria" panose="02040503050406030204" pitchFamily="18" charset="0"/>
                          <a:ea typeface="Cambria" panose="02040503050406030204" pitchFamily="18" charset="0"/>
                        </a:rPr>
                        <a:t>fusca</a:t>
                      </a:r>
                      <a:r>
                        <a:rPr lang="fr-FR" i="1" dirty="0">
                          <a:effectLst/>
                          <a:latin typeface="Cambria" panose="02040503050406030204" pitchFamily="18" charset="0"/>
                          <a:ea typeface="Cambria" panose="02040503050406030204" pitchFamily="18" charset="0"/>
                        </a:rPr>
                        <a:t> </a:t>
                      </a:r>
                      <a:r>
                        <a:rPr lang="fr-FR" i="1" dirty="0" err="1">
                          <a:effectLst/>
                          <a:latin typeface="Cambria" panose="02040503050406030204" pitchFamily="18" charset="0"/>
                          <a:ea typeface="Cambria" panose="02040503050406030204" pitchFamily="18" charset="0"/>
                        </a:rPr>
                        <a:t>subsp</a:t>
                      </a:r>
                      <a:r>
                        <a:rPr lang="fr-FR" i="1" dirty="0">
                          <a:effectLst/>
                          <a:latin typeface="Cambria" panose="02040503050406030204" pitchFamily="18" charset="0"/>
                          <a:ea typeface="Cambria" panose="02040503050406030204" pitchFamily="18" charset="0"/>
                        </a:rPr>
                        <a:t>. minima  </a:t>
                      </a:r>
                      <a:r>
                        <a:rPr lang="fr-FR" sz="1600" dirty="0">
                          <a:effectLst/>
                          <a:latin typeface="Cambria" panose="02040503050406030204" pitchFamily="18" charset="0"/>
                          <a:ea typeface="Cambria" panose="02040503050406030204" pitchFamily="18" charset="0"/>
                        </a:rPr>
                        <a:t>BALAYER </a:t>
                      </a:r>
                      <a:r>
                        <a:rPr lang="fr-FR" sz="1600" dirty="0" smtClean="0">
                          <a:effectLst/>
                          <a:latin typeface="Cambria" panose="02040503050406030204" pitchFamily="18" charset="0"/>
                          <a:ea typeface="Cambria" panose="02040503050406030204" pitchFamily="18" charset="0"/>
                        </a:rPr>
                        <a:t>1986</a:t>
                      </a:r>
                      <a:r>
                        <a:rPr lang="fr-FR" dirty="0">
                          <a:effectLst/>
                          <a:latin typeface="Cambria" panose="02040503050406030204" pitchFamily="18" charset="0"/>
                          <a:ea typeface="Cambria" panose="02040503050406030204" pitchFamily="18" charset="0"/>
                        </a:rPr>
                        <a:t/>
                      </a:r>
                      <a:br>
                        <a:rPr lang="fr-FR" dirty="0">
                          <a:effectLst/>
                          <a:latin typeface="Cambria" panose="02040503050406030204" pitchFamily="18" charset="0"/>
                          <a:ea typeface="Cambria" panose="02040503050406030204" pitchFamily="18" charset="0"/>
                        </a:rPr>
                      </a:br>
                      <a:r>
                        <a:rPr lang="fr-FR" dirty="0">
                          <a:effectLst/>
                          <a:latin typeface="Cambria" panose="02040503050406030204" pitchFamily="18" charset="0"/>
                          <a:ea typeface="Cambria" panose="02040503050406030204" pitchFamily="18" charset="0"/>
                        </a:rPr>
                        <a:t>Ophrys sillonné / Petit Ophrys brun</a:t>
                      </a:r>
                    </a:p>
                  </a:txBody>
                  <a:tcPr marL="0" marR="0" marT="0" marB="0" anchor="ctr">
                    <a:lnL>
                      <a:noFill/>
                    </a:lnL>
                    <a:lnR>
                      <a:noFill/>
                    </a:lnR>
                    <a:lnT>
                      <a:noFill/>
                    </a:lnT>
                    <a:lnB>
                      <a:noFill/>
                    </a:lnB>
                    <a:solidFill>
                      <a:schemeClr val="bg1"/>
                    </a:solidFill>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3454714453"/>
              </p:ext>
            </p:extLst>
          </p:nvPr>
        </p:nvGraphicFramePr>
        <p:xfrm>
          <a:off x="251520" y="1196752"/>
          <a:ext cx="8568949" cy="432048"/>
        </p:xfrm>
        <a:graphic>
          <a:graphicData uri="http://schemas.openxmlformats.org/drawingml/2006/table">
            <a:tbl>
              <a:tblPr/>
              <a:tblGrid>
                <a:gridCol w="727774"/>
                <a:gridCol w="727774"/>
                <a:gridCol w="704297"/>
                <a:gridCol w="187812"/>
                <a:gridCol w="516485"/>
                <a:gridCol w="727774"/>
                <a:gridCol w="727774"/>
                <a:gridCol w="727774"/>
                <a:gridCol w="704297"/>
                <a:gridCol w="704297"/>
                <a:gridCol w="704297"/>
                <a:gridCol w="704297"/>
                <a:gridCol w="704297"/>
              </a:tblGrid>
              <a:tr h="432048">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E0A938"/>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0A938"/>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0A938"/>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0A938"/>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0A938"/>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0A938"/>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0A938"/>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0A938"/>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0A938"/>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0A938"/>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D</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E0A938"/>
                    </a:solidFill>
                  </a:tcPr>
                </a:tc>
              </a:tr>
            </a:tbl>
          </a:graphicData>
        </a:graphic>
      </p:graphicFrame>
      <p:sp>
        <p:nvSpPr>
          <p:cNvPr id="4" name="Rectangle 1"/>
          <p:cNvSpPr>
            <a:spLocks noChangeArrowheads="1"/>
          </p:cNvSpPr>
          <p:nvPr/>
        </p:nvSpPr>
        <p:spPr bwMode="auto">
          <a:xfrm>
            <a:off x="1714500" y="343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495832286"/>
              </p:ext>
            </p:extLst>
          </p:nvPr>
        </p:nvGraphicFramePr>
        <p:xfrm>
          <a:off x="359048" y="3284984"/>
          <a:ext cx="8640960" cy="2157065"/>
        </p:xfrm>
        <a:graphic>
          <a:graphicData uri="http://schemas.openxmlformats.org/drawingml/2006/table">
            <a:tbl>
              <a:tblPr firstRow="1" bandRow="1">
                <a:tableStyleId>{5C22544A-7EE6-4342-B048-85BDC9FD1C3A}</a:tableStyleId>
              </a:tblPr>
              <a:tblGrid>
                <a:gridCol w="2376264"/>
                <a:gridCol w="6264696"/>
              </a:tblGrid>
              <a:tr h="2157065">
                <a:tc>
                  <a:txBody>
                    <a:bodyPr/>
                    <a:lstStyle/>
                    <a:p>
                      <a:endParaRPr lang="fr-FR" dirty="0"/>
                    </a:p>
                  </a:txBody>
                  <a:tcPr>
                    <a:solidFill>
                      <a:schemeClr val="bg1"/>
                    </a:solidFill>
                  </a:tcPr>
                </a:tc>
                <a:tc>
                  <a:txBody>
                    <a:bodyPr/>
                    <a:lstStyle/>
                    <a:p>
                      <a:endParaRPr lang="fr-FR" sz="1600" b="0" dirty="0" smtClean="0">
                        <a:solidFill>
                          <a:srgbClr val="400000"/>
                        </a:solidFill>
                        <a:effectLst/>
                        <a:latin typeface="Cambria" panose="02040503050406030204" pitchFamily="18" charset="0"/>
                        <a:ea typeface="Cambria" panose="02040503050406030204" pitchFamily="18" charset="0"/>
                      </a:endParaRPr>
                    </a:p>
                    <a:p>
                      <a:r>
                        <a:rPr lang="fr-FR" sz="1600" b="0" dirty="0" smtClean="0">
                          <a:solidFill>
                            <a:srgbClr val="400000"/>
                          </a:solidFill>
                          <a:effectLst/>
                          <a:latin typeface="Cambria" panose="02040503050406030204" pitchFamily="18" charset="0"/>
                          <a:ea typeface="Cambria" panose="02040503050406030204" pitchFamily="18" charset="0"/>
                        </a:rPr>
                        <a:t>Drapé de noir, l’</a:t>
                      </a:r>
                      <a:r>
                        <a:rPr lang="fr-FR" sz="1600" b="0" i="1" dirty="0" smtClean="0">
                          <a:solidFill>
                            <a:srgbClr val="400000"/>
                          </a:solidFill>
                          <a:effectLst/>
                          <a:latin typeface="Cambria" panose="02040503050406030204" pitchFamily="18" charset="0"/>
                          <a:ea typeface="Cambria" panose="02040503050406030204" pitchFamily="18" charset="0"/>
                        </a:rPr>
                        <a:t>Ophrys </a:t>
                      </a:r>
                      <a:r>
                        <a:rPr lang="fr-FR" sz="1600" b="0" i="1" dirty="0" err="1" smtClean="0">
                          <a:solidFill>
                            <a:srgbClr val="400000"/>
                          </a:solidFill>
                          <a:effectLst/>
                          <a:latin typeface="Cambria" panose="02040503050406030204" pitchFamily="18" charset="0"/>
                          <a:ea typeface="Cambria" panose="02040503050406030204" pitchFamily="18" charset="0"/>
                        </a:rPr>
                        <a:t>sulcata</a:t>
                      </a:r>
                      <a:r>
                        <a:rPr lang="fr-FR" sz="1600" b="0" dirty="0" smtClean="0">
                          <a:solidFill>
                            <a:srgbClr val="400000"/>
                          </a:solidFill>
                          <a:effectLst/>
                          <a:latin typeface="Cambria" panose="02040503050406030204" pitchFamily="18" charset="0"/>
                          <a:ea typeface="Cambria" panose="02040503050406030204" pitchFamily="18" charset="0"/>
                        </a:rPr>
                        <a:t> appartient avec l’</a:t>
                      </a:r>
                      <a:r>
                        <a:rPr lang="fr-FR" sz="1600" b="0" i="1" dirty="0" smtClean="0">
                          <a:solidFill>
                            <a:srgbClr val="400000"/>
                          </a:solidFill>
                          <a:effectLst/>
                          <a:latin typeface="Cambria" panose="02040503050406030204" pitchFamily="18" charset="0"/>
                          <a:ea typeface="Cambria" panose="02040503050406030204" pitchFamily="18" charset="0"/>
                        </a:rPr>
                        <a:t>Ophrys </a:t>
                      </a:r>
                      <a:r>
                        <a:rPr lang="fr-FR" sz="1600" b="0" i="1" dirty="0" err="1" smtClean="0">
                          <a:solidFill>
                            <a:srgbClr val="400000"/>
                          </a:solidFill>
                          <a:effectLst/>
                          <a:latin typeface="Cambria" panose="02040503050406030204" pitchFamily="18" charset="0"/>
                          <a:ea typeface="Cambria" panose="02040503050406030204" pitchFamily="18" charset="0"/>
                        </a:rPr>
                        <a:t>lutea</a:t>
                      </a:r>
                      <a:r>
                        <a:rPr lang="fr-FR" sz="1600" b="0" dirty="0" smtClean="0">
                          <a:solidFill>
                            <a:srgbClr val="400000"/>
                          </a:solidFill>
                          <a:effectLst/>
                          <a:latin typeface="Cambria" panose="02040503050406030204" pitchFamily="18" charset="0"/>
                          <a:ea typeface="Cambria" panose="02040503050406030204" pitchFamily="18" charset="0"/>
                        </a:rPr>
                        <a:t> et L’</a:t>
                      </a:r>
                      <a:r>
                        <a:rPr lang="fr-FR" sz="1600" b="0" i="1" dirty="0" smtClean="0">
                          <a:solidFill>
                            <a:srgbClr val="400000"/>
                          </a:solidFill>
                          <a:effectLst/>
                          <a:latin typeface="Cambria" panose="02040503050406030204" pitchFamily="18" charset="0"/>
                          <a:ea typeface="Cambria" panose="02040503050406030204" pitchFamily="18" charset="0"/>
                        </a:rPr>
                        <a:t>Ophrys speculum </a:t>
                      </a:r>
                      <a:r>
                        <a:rPr lang="fr-FR" sz="1600" b="0" dirty="0" smtClean="0">
                          <a:solidFill>
                            <a:srgbClr val="400000"/>
                          </a:solidFill>
                          <a:effectLst/>
                          <a:latin typeface="Cambria" panose="02040503050406030204" pitchFamily="18" charset="0"/>
                          <a:ea typeface="Cambria" panose="02040503050406030204" pitchFamily="18" charset="0"/>
                        </a:rPr>
                        <a:t>à ces belles méditerranéennes qui semblent gagner peu à peu du terrain vers le nord.</a:t>
                      </a:r>
                      <a:r>
                        <a:rPr lang="fr-FR" sz="1600" b="0" dirty="0" smtClean="0">
                          <a:solidFill>
                            <a:schemeClr val="tx1"/>
                          </a:solidFill>
                          <a:latin typeface="Cambria" panose="02040503050406030204" pitchFamily="18" charset="0"/>
                          <a:ea typeface="Cambria" panose="02040503050406030204" pitchFamily="18" charset="0"/>
                        </a:rPr>
                        <a:t/>
                      </a:r>
                      <a:br>
                        <a:rPr lang="fr-FR" sz="1600" b="0" dirty="0" smtClean="0">
                          <a:solidFill>
                            <a:schemeClr val="tx1"/>
                          </a:solidFill>
                          <a:latin typeface="Cambria" panose="02040503050406030204" pitchFamily="18" charset="0"/>
                          <a:ea typeface="Cambria" panose="02040503050406030204" pitchFamily="18" charset="0"/>
                        </a:rPr>
                      </a:br>
                      <a:r>
                        <a:rPr lang="fr-FR" sz="1600" b="0" dirty="0" smtClean="0">
                          <a:solidFill>
                            <a:schemeClr val="tx1"/>
                          </a:solidFill>
                          <a:latin typeface="Cambria" panose="02040503050406030204" pitchFamily="18" charset="0"/>
                          <a:ea typeface="Cambria" panose="02040503050406030204" pitchFamily="18" charset="0"/>
                        </a:rPr>
                        <a:t>Dans le </a:t>
                      </a:r>
                      <a:r>
                        <a:rPr lang="fr-FR" sz="1600" b="0" dirty="0" err="1" smtClean="0">
                          <a:solidFill>
                            <a:schemeClr val="tx1"/>
                          </a:solidFill>
                          <a:latin typeface="Cambria" panose="02040503050406030204" pitchFamily="18" charset="0"/>
                          <a:ea typeface="Cambria" panose="02040503050406030204" pitchFamily="18" charset="0"/>
                        </a:rPr>
                        <a:t>Kama-Sutra</a:t>
                      </a:r>
                      <a:r>
                        <a:rPr lang="fr-FR" sz="1600" b="0" dirty="0" smtClean="0">
                          <a:solidFill>
                            <a:schemeClr val="tx1"/>
                          </a:solidFill>
                          <a:latin typeface="Cambria" panose="02040503050406030204" pitchFamily="18" charset="0"/>
                          <a:ea typeface="Cambria" panose="02040503050406030204" pitchFamily="18" charset="0"/>
                        </a:rPr>
                        <a:t> des Ophrys, les insectes pollinisateurs ont innové avec cette espèce en adoptant la pseudo-copulation abdominale. Pour les autres congénères restant plus traditionnelles, les partenaires ailés ne pratiquent que la pseudo-copulation céphalique.</a:t>
                      </a:r>
                      <a:endParaRPr lang="fr-FR" sz="1600" b="0" dirty="0">
                        <a:solidFill>
                          <a:schemeClr val="tx1"/>
                        </a:solidFill>
                        <a:latin typeface="Cambria" panose="02040503050406030204" pitchFamily="18" charset="0"/>
                        <a:ea typeface="Cambria" panose="02040503050406030204" pitchFamily="18" charset="0"/>
                      </a:endParaRPr>
                    </a:p>
                  </a:txBody>
                  <a:tcPr>
                    <a:solidFill>
                      <a:schemeClr val="bg1"/>
                    </a:solidFil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159993720"/>
              </p:ext>
            </p:extLst>
          </p:nvPr>
        </p:nvGraphicFramePr>
        <p:xfrm>
          <a:off x="223900" y="1630680"/>
          <a:ext cx="8524563" cy="1798320"/>
        </p:xfrm>
        <a:graphic>
          <a:graphicData uri="http://schemas.openxmlformats.org/drawingml/2006/table">
            <a:tbl>
              <a:tblPr firstRow="1" bandRow="1">
                <a:tableStyleId>{5C22544A-7EE6-4342-B048-85BDC9FD1C3A}</a:tableStyleId>
              </a:tblPr>
              <a:tblGrid>
                <a:gridCol w="8524563"/>
              </a:tblGrid>
              <a:tr h="1798320">
                <a:tc>
                  <a:txBody>
                    <a:bodyPr/>
                    <a:lstStyle/>
                    <a:p>
                      <a:r>
                        <a:rPr lang="fr-FR" sz="1600" b="0" i="0" dirty="0" smtClean="0">
                          <a:solidFill>
                            <a:srgbClr val="000000"/>
                          </a:solidFill>
                          <a:effectLst/>
                          <a:latin typeface="Cambria" panose="02040503050406030204" pitchFamily="18" charset="0"/>
                          <a:ea typeface="Cambria" panose="02040503050406030204" pitchFamily="18" charset="0"/>
                        </a:rPr>
                        <a:t>Les plantes regroupées sous le nom d’</a:t>
                      </a:r>
                      <a:r>
                        <a:rPr lang="fr-FR" sz="1600" b="0" i="1" dirty="0" smtClean="0">
                          <a:solidFill>
                            <a:srgbClr val="000000"/>
                          </a:solidFill>
                          <a:effectLst/>
                          <a:latin typeface="Cambria" panose="02040503050406030204" pitchFamily="18" charset="0"/>
                          <a:ea typeface="Cambria" panose="02040503050406030204" pitchFamily="18" charset="0"/>
                        </a:rPr>
                        <a:t>Ophrys </a:t>
                      </a:r>
                      <a:r>
                        <a:rPr lang="fr-FR" sz="1600" b="0" i="1" dirty="0" err="1" smtClean="0">
                          <a:solidFill>
                            <a:srgbClr val="000000"/>
                          </a:solidFill>
                          <a:effectLst/>
                          <a:latin typeface="Cambria" panose="02040503050406030204" pitchFamily="18" charset="0"/>
                          <a:ea typeface="Cambria" panose="02040503050406030204" pitchFamily="18" charset="0"/>
                        </a:rPr>
                        <a:t>fusca</a:t>
                      </a:r>
                      <a:r>
                        <a:rPr lang="fr-FR" sz="1600" b="0" i="0" dirty="0" smtClean="0">
                          <a:solidFill>
                            <a:srgbClr val="000000"/>
                          </a:solidFill>
                          <a:effectLst/>
                          <a:latin typeface="Cambria" panose="02040503050406030204" pitchFamily="18" charset="0"/>
                          <a:ea typeface="Cambria" panose="02040503050406030204" pitchFamily="18" charset="0"/>
                        </a:rPr>
                        <a:t> étaient tellement variables par leurs caractères morphologiques, leur écologie et leur phénologie, qu’elles ont donné lieu récemment à la description de plusieurs espèces : pas moins d’une dizaine pour la France et la Corse dont trois pour la région Centre-Ouest.</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000000"/>
                          </a:solidFill>
                          <a:effectLst/>
                          <a:latin typeface="Cambria" panose="02040503050406030204" pitchFamily="18" charset="0"/>
                          <a:ea typeface="Cambria" panose="02040503050406030204" pitchFamily="18" charset="0"/>
                        </a:rPr>
                        <a:t>L’</a:t>
                      </a:r>
                      <a:r>
                        <a:rPr lang="fr-FR" sz="1600" b="0" i="1" dirty="0" smtClean="0">
                          <a:solidFill>
                            <a:srgbClr val="000000"/>
                          </a:solidFill>
                          <a:effectLst/>
                          <a:latin typeface="Cambria" panose="02040503050406030204" pitchFamily="18" charset="0"/>
                          <a:ea typeface="Cambria" panose="02040503050406030204" pitchFamily="18" charset="0"/>
                        </a:rPr>
                        <a:t>Ophrys </a:t>
                      </a:r>
                      <a:r>
                        <a:rPr lang="fr-FR" sz="1600" b="0" i="1" dirty="0" err="1" smtClean="0">
                          <a:solidFill>
                            <a:srgbClr val="000000"/>
                          </a:solidFill>
                          <a:effectLst/>
                          <a:latin typeface="Cambria" panose="02040503050406030204" pitchFamily="18" charset="0"/>
                          <a:ea typeface="Cambria" panose="02040503050406030204" pitchFamily="18" charset="0"/>
                        </a:rPr>
                        <a:t>sulcata</a:t>
                      </a:r>
                      <a:r>
                        <a:rPr lang="fr-FR" sz="1600" b="0" i="0" dirty="0" smtClean="0">
                          <a:solidFill>
                            <a:srgbClr val="000000"/>
                          </a:solidFill>
                          <a:effectLst/>
                          <a:latin typeface="Cambria" panose="02040503050406030204" pitchFamily="18" charset="0"/>
                          <a:ea typeface="Cambria" panose="02040503050406030204" pitchFamily="18" charset="0"/>
                        </a:rPr>
                        <a:t> est de loin le plus répandu. Les deux autres espèces à tendance beaucoup plus méridionale, que sont Ophrys </a:t>
                      </a:r>
                      <a:r>
                        <a:rPr lang="fr-FR" sz="1600" b="0" i="1" dirty="0" err="1" smtClean="0">
                          <a:solidFill>
                            <a:srgbClr val="000000"/>
                          </a:solidFill>
                          <a:effectLst/>
                          <a:latin typeface="Cambria" panose="02040503050406030204" pitchFamily="18" charset="0"/>
                          <a:ea typeface="Cambria" panose="02040503050406030204" pitchFamily="18" charset="0"/>
                        </a:rPr>
                        <a:t>lupercalis</a:t>
                      </a:r>
                      <a:r>
                        <a:rPr lang="fr-FR" sz="1600" b="0" i="0" dirty="0" smtClean="0">
                          <a:solidFill>
                            <a:srgbClr val="000000"/>
                          </a:solidFill>
                          <a:effectLst/>
                          <a:latin typeface="Cambria" panose="02040503050406030204" pitchFamily="18" charset="0"/>
                          <a:ea typeface="Cambria" panose="02040503050406030204" pitchFamily="18" charset="0"/>
                        </a:rPr>
                        <a:t> et </a:t>
                      </a:r>
                      <a:r>
                        <a:rPr lang="fr-FR" sz="1600" b="0" i="1" dirty="0" smtClean="0">
                          <a:solidFill>
                            <a:srgbClr val="000000"/>
                          </a:solidFill>
                          <a:effectLst/>
                          <a:latin typeface="Cambria" panose="02040503050406030204" pitchFamily="18" charset="0"/>
                          <a:ea typeface="Cambria" panose="02040503050406030204" pitchFamily="18" charset="0"/>
                        </a:rPr>
                        <a:t>Ophrys </a:t>
                      </a:r>
                      <a:r>
                        <a:rPr lang="fr-FR" sz="1600" b="0" i="1" dirty="0" err="1" smtClean="0">
                          <a:solidFill>
                            <a:srgbClr val="000000"/>
                          </a:solidFill>
                          <a:effectLst/>
                          <a:latin typeface="Cambria" panose="02040503050406030204" pitchFamily="18" charset="0"/>
                          <a:ea typeface="Cambria" panose="02040503050406030204" pitchFamily="18" charset="0"/>
                        </a:rPr>
                        <a:t>vasconica</a:t>
                      </a:r>
                      <a:r>
                        <a:rPr lang="fr-FR" sz="1600" b="0" i="0" dirty="0" smtClean="0">
                          <a:solidFill>
                            <a:srgbClr val="000000"/>
                          </a:solidFill>
                          <a:effectLst/>
                          <a:latin typeface="Cambria" panose="02040503050406030204" pitchFamily="18" charset="0"/>
                          <a:ea typeface="Cambria" panose="02040503050406030204" pitchFamily="18" charset="0"/>
                        </a:rPr>
                        <a:t> ne sont connues qu’en Charente, dans une station unique chacune.</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552762"/>
            <a:ext cx="2376264" cy="3044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735312" y="5656621"/>
            <a:ext cx="6264696" cy="830997"/>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Les pétales et les sépales sont verdâtres. Le sépale dorsal, recourbé en avant forme un casque. Le labelle noir et </a:t>
            </a:r>
            <a:r>
              <a:rPr lang="fr-FR" sz="1600" dirty="0" err="1">
                <a:solidFill>
                  <a:srgbClr val="400000"/>
                </a:solidFill>
                <a:latin typeface="Cambria" panose="02040503050406030204" pitchFamily="18" charset="0"/>
                <a:ea typeface="Cambria" panose="02040503050406030204" pitchFamily="18" charset="0"/>
              </a:rPr>
              <a:t>longiforme</a:t>
            </a:r>
            <a:r>
              <a:rPr lang="fr-FR" sz="1600" dirty="0">
                <a:solidFill>
                  <a:srgbClr val="400000"/>
                </a:solidFill>
                <a:latin typeface="Cambria" panose="02040503050406030204" pitchFamily="18" charset="0"/>
                <a:ea typeface="Cambria" panose="02040503050406030204" pitchFamily="18" charset="0"/>
              </a:rPr>
              <a:t> porte deux macules plus ou moins marquées.</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8675001"/>
      </p:ext>
    </p:extLst>
  </p:cSld>
  <p:clrMapOvr>
    <a:masterClrMapping/>
  </p:clrMapOvr>
  <p:transition spd="slow">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8675" y="213249"/>
            <a:ext cx="5314212" cy="92333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Ophrys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vasconica</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(O. &amp; E. DANESCH) DELFORGE 1991</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fusca</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subsp</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vasconica</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 &amp; E. DANESCH 1969</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Ophrys de Gascogne</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78649559"/>
              </p:ext>
            </p:extLst>
          </p:nvPr>
        </p:nvGraphicFramePr>
        <p:xfrm>
          <a:off x="239951" y="1153595"/>
          <a:ext cx="8652528" cy="403197"/>
        </p:xfrm>
        <a:graphic>
          <a:graphicData uri="http://schemas.openxmlformats.org/drawingml/2006/table">
            <a:tbl>
              <a:tblPr/>
              <a:tblGrid>
                <a:gridCol w="721044"/>
                <a:gridCol w="721044"/>
                <a:gridCol w="721044"/>
                <a:gridCol w="721044"/>
                <a:gridCol w="721044"/>
                <a:gridCol w="721044"/>
                <a:gridCol w="721044"/>
                <a:gridCol w="721044"/>
                <a:gridCol w="721044"/>
                <a:gridCol w="721044"/>
                <a:gridCol w="721044"/>
                <a:gridCol w="721044"/>
              </a:tblGrid>
              <a:tr h="403197">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2074126866"/>
              </p:ext>
            </p:extLst>
          </p:nvPr>
        </p:nvGraphicFramePr>
        <p:xfrm>
          <a:off x="233894" y="1700808"/>
          <a:ext cx="8730594" cy="3779520"/>
        </p:xfrm>
        <a:graphic>
          <a:graphicData uri="http://schemas.openxmlformats.org/drawingml/2006/table">
            <a:tbl>
              <a:tblPr firstRow="1" bandRow="1">
                <a:tableStyleId>{5C22544A-7EE6-4342-B048-85BDC9FD1C3A}</a:tableStyleId>
              </a:tblPr>
              <a:tblGrid>
                <a:gridCol w="2969954"/>
                <a:gridCol w="5760640"/>
              </a:tblGrid>
              <a:tr h="370840">
                <a:tc>
                  <a:txBody>
                    <a:bodyPr/>
                    <a:lstStyle/>
                    <a:p>
                      <a:endParaRPr lang="fr-FR" dirty="0"/>
                    </a:p>
                  </a:txBody>
                  <a:tcPr>
                    <a:solidFill>
                      <a:schemeClr val="bg1"/>
                    </a:solidFill>
                  </a:tcPr>
                </a:tc>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L’</a:t>
                      </a:r>
                      <a:r>
                        <a:rPr lang="fr-FR" sz="1600" b="0" i="1" dirty="0" smtClean="0">
                          <a:solidFill>
                            <a:srgbClr val="400000"/>
                          </a:solidFill>
                          <a:effectLst/>
                          <a:latin typeface="Cambria" panose="02040503050406030204" pitchFamily="18" charset="0"/>
                          <a:ea typeface="Cambria" panose="02040503050406030204" pitchFamily="18" charset="0"/>
                        </a:rPr>
                        <a:t>Ophrys de Gascogne</a:t>
                      </a:r>
                      <a:r>
                        <a:rPr lang="fr-FR" sz="1600" b="0" i="0" dirty="0" smtClean="0">
                          <a:solidFill>
                            <a:srgbClr val="400000"/>
                          </a:solidFill>
                          <a:effectLst/>
                          <a:latin typeface="Cambria" panose="02040503050406030204" pitchFamily="18" charset="0"/>
                          <a:ea typeface="Cambria" panose="02040503050406030204" pitchFamily="18" charset="0"/>
                        </a:rPr>
                        <a:t> a été découvert il y a quelques années en un seul point de l’Ile d’Oléron par le Docteur Pierre CHAMPAGNE. </a:t>
                      </a:r>
                    </a:p>
                    <a:p>
                      <a:r>
                        <a:rPr lang="fr-FR" sz="1600" b="0" i="0" dirty="0" smtClean="0">
                          <a:solidFill>
                            <a:srgbClr val="400000"/>
                          </a:solidFill>
                          <a:effectLst/>
                          <a:latin typeface="Cambria" panose="02040503050406030204" pitchFamily="18" charset="0"/>
                          <a:ea typeface="Cambria" panose="02040503050406030204" pitchFamily="18" charset="0"/>
                        </a:rPr>
                        <a:t>La station abrite au mieux une trentaine de pieds, sur quelques dizaines de mètre- carrés. La floraison a lieu un peu avant celle de l’</a:t>
                      </a:r>
                      <a:r>
                        <a:rPr lang="fr-FR" sz="1600" b="0" i="1" dirty="0" smtClean="0">
                          <a:solidFill>
                            <a:srgbClr val="400000"/>
                          </a:solidFill>
                          <a:effectLst/>
                          <a:latin typeface="Cambria" panose="02040503050406030204" pitchFamily="18" charset="0"/>
                          <a:ea typeface="Cambria" panose="02040503050406030204" pitchFamily="18" charset="0"/>
                        </a:rPr>
                        <a:t>Ophrys </a:t>
                      </a:r>
                      <a:r>
                        <a:rPr lang="fr-FR" sz="1600" b="0" i="1" dirty="0" err="1" smtClean="0">
                          <a:solidFill>
                            <a:srgbClr val="400000"/>
                          </a:solidFill>
                          <a:effectLst/>
                          <a:latin typeface="Cambria" panose="02040503050406030204" pitchFamily="18" charset="0"/>
                          <a:ea typeface="Cambria" panose="02040503050406030204" pitchFamily="18" charset="0"/>
                        </a:rPr>
                        <a:t>sulcata</a:t>
                      </a:r>
                      <a:r>
                        <a:rPr lang="fr-FR" sz="1600" b="0" i="0" dirty="0" smtClean="0">
                          <a:solidFill>
                            <a:srgbClr val="400000"/>
                          </a:solidFill>
                          <a:effectLst/>
                          <a:latin typeface="Cambria" panose="02040503050406030204" pitchFamily="18" charset="0"/>
                          <a:ea typeface="Cambria" panose="02040503050406030204" pitchFamily="18" charset="0"/>
                        </a:rPr>
                        <a:t> voisin.</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La plante a été assimilée à l’</a:t>
                      </a:r>
                      <a:r>
                        <a:rPr lang="fr-FR" sz="1600" b="0" i="1" dirty="0" smtClean="0">
                          <a:solidFill>
                            <a:srgbClr val="400000"/>
                          </a:solidFill>
                          <a:effectLst/>
                          <a:latin typeface="Cambria" panose="02040503050406030204" pitchFamily="18" charset="0"/>
                          <a:ea typeface="Cambria" panose="02040503050406030204" pitchFamily="18" charset="0"/>
                        </a:rPr>
                        <a:t>Ophrys de Gascogne</a:t>
                      </a:r>
                      <a:r>
                        <a:rPr lang="fr-FR" sz="1600" b="0" i="0" dirty="0" smtClean="0">
                          <a:solidFill>
                            <a:srgbClr val="400000"/>
                          </a:solidFill>
                          <a:effectLst/>
                          <a:latin typeface="Cambria" panose="02040503050406030204" pitchFamily="18" charset="0"/>
                          <a:ea typeface="Cambria" panose="02040503050406030204" pitchFamily="18" charset="0"/>
                        </a:rPr>
                        <a:t> du Sud-Ouest de la France, des Corbières et du nord de l’Espagne.</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Combien de temps pourrons-nous encore observer cette orchidée sans doute </a:t>
                      </a:r>
                      <a:r>
                        <a:rPr lang="fr-FR" sz="1600" b="0" i="0" dirty="0" err="1" smtClean="0">
                          <a:solidFill>
                            <a:srgbClr val="400000"/>
                          </a:solidFill>
                          <a:effectLst/>
                          <a:latin typeface="Cambria" panose="02040503050406030204" pitchFamily="18" charset="0"/>
                          <a:ea typeface="Cambria" panose="02040503050406030204" pitchFamily="18" charset="0"/>
                        </a:rPr>
                        <a:t>rélictuelle</a:t>
                      </a:r>
                      <a:r>
                        <a:rPr lang="fr-FR" sz="1600" b="0" i="0" dirty="0" smtClean="0">
                          <a:solidFill>
                            <a:srgbClr val="400000"/>
                          </a:solidFill>
                          <a:effectLst/>
                          <a:latin typeface="Cambria" panose="02040503050406030204" pitchFamily="18" charset="0"/>
                          <a:ea typeface="Cambria" panose="02040503050406030204" pitchFamily="18" charset="0"/>
                        </a:rPr>
                        <a:t> ? la fermeture naturelle du milieu, la situation de la station, en bordure des terres cultivées, et le petit nombre d’individus laissent mal augurer de l’avenir de la station </a:t>
                      </a:r>
                      <a:r>
                        <a:rPr lang="fr-FR" sz="1600" b="0" i="0" dirty="0" err="1" smtClean="0">
                          <a:solidFill>
                            <a:srgbClr val="400000"/>
                          </a:solidFill>
                          <a:effectLst/>
                          <a:latin typeface="Cambria" panose="02040503050406030204" pitchFamily="18" charset="0"/>
                          <a:ea typeface="Cambria" panose="02040503050406030204" pitchFamily="18" charset="0"/>
                        </a:rPr>
                        <a:t>oléronnaise</a:t>
                      </a:r>
                      <a:r>
                        <a:rPr lang="fr-FR" b="0" i="0" dirty="0" smtClean="0">
                          <a:solidFill>
                            <a:srgbClr val="400000"/>
                          </a:solidFill>
                          <a:effectLst/>
                          <a:latin typeface="Arial"/>
                        </a:rPr>
                        <a:t>.</a:t>
                      </a:r>
                      <a:endParaRPr lang="fr-FR" dirty="0"/>
                    </a:p>
                  </a:txBody>
                  <a:tcPr>
                    <a:solidFill>
                      <a:schemeClr val="bg1"/>
                    </a:solidFill>
                  </a:tcPr>
                </a:tc>
              </a:tr>
            </a:tbl>
          </a:graphicData>
        </a:graphic>
      </p:graphicFrame>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6" y="1772815"/>
            <a:ext cx="2756048" cy="3872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08674" y="5805264"/>
            <a:ext cx="8827821" cy="584775"/>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Cette orchidée est haute de 10 à 15 cm et compte deux à quatre fleurs bicolores. La base du labelle est grise ; le sommet brun-rouge est séparé par une bande blanchâtre dessinant un oméga.</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592786"/>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575348513"/>
              </p:ext>
            </p:extLst>
          </p:nvPr>
        </p:nvGraphicFramePr>
        <p:xfrm>
          <a:off x="395536" y="332656"/>
          <a:ext cx="6240016" cy="881255"/>
        </p:xfrm>
        <a:graphic>
          <a:graphicData uri="http://schemas.openxmlformats.org/drawingml/2006/table">
            <a:tbl>
              <a:tblPr firstRow="1" bandRow="1">
                <a:tableStyleId>{5C22544A-7EE6-4342-B048-85BDC9FD1C3A}</a:tableStyleId>
              </a:tblPr>
              <a:tblGrid>
                <a:gridCol w="6240016"/>
              </a:tblGrid>
              <a:tr h="881255">
                <a:tc>
                  <a:txBody>
                    <a:bodyPr/>
                    <a:lstStyle/>
                    <a:p>
                      <a:pPr algn="l" fontAlgn="ctr"/>
                      <a:r>
                        <a:rPr lang="fr-FR" b="1" i="1" dirty="0" err="1" smtClean="0">
                          <a:solidFill>
                            <a:srgbClr val="FF0000"/>
                          </a:solidFill>
                          <a:effectLst/>
                          <a:latin typeface="Cambria" panose="02040503050406030204" pitchFamily="18" charset="0"/>
                          <a:ea typeface="Cambria" panose="02040503050406030204" pitchFamily="18" charset="0"/>
                        </a:rPr>
                        <a:t>Anacamptis</a:t>
                      </a:r>
                      <a:r>
                        <a:rPr lang="fr-FR" b="1" i="1" dirty="0" smtClean="0">
                          <a:solidFill>
                            <a:srgbClr val="FF0000"/>
                          </a:solidFill>
                          <a:effectLst/>
                          <a:latin typeface="Cambria" panose="02040503050406030204" pitchFamily="18" charset="0"/>
                          <a:ea typeface="Cambria" panose="02040503050406030204" pitchFamily="18" charset="0"/>
                        </a:rPr>
                        <a:t> </a:t>
                      </a:r>
                      <a:r>
                        <a:rPr lang="fr-FR" b="1" i="1" dirty="0">
                          <a:solidFill>
                            <a:srgbClr val="FF0000"/>
                          </a:solidFill>
                          <a:effectLst/>
                          <a:latin typeface="Cambria" panose="02040503050406030204" pitchFamily="18" charset="0"/>
                          <a:ea typeface="Cambria" panose="02040503050406030204" pitchFamily="18" charset="0"/>
                        </a:rPr>
                        <a:t>morio</a:t>
                      </a:r>
                      <a:r>
                        <a:rPr lang="fr-FR" dirty="0">
                          <a:effectLst/>
                          <a:latin typeface="Cambria" panose="02040503050406030204" pitchFamily="18" charset="0"/>
                          <a:ea typeface="Cambria" panose="02040503050406030204" pitchFamily="18" charset="0"/>
                        </a:rPr>
                        <a:t>  </a:t>
                      </a:r>
                      <a:r>
                        <a:rPr lang="fr-FR" b="0" dirty="0">
                          <a:effectLst/>
                          <a:latin typeface="Cambria" panose="02040503050406030204" pitchFamily="18" charset="0"/>
                          <a:ea typeface="Cambria" panose="02040503050406030204" pitchFamily="18" charset="0"/>
                        </a:rPr>
                        <a:t> </a:t>
                      </a:r>
                      <a:r>
                        <a:rPr lang="fr-FR" sz="1600" b="0" dirty="0">
                          <a:solidFill>
                            <a:srgbClr val="FF0000"/>
                          </a:solidFill>
                          <a:effectLst/>
                          <a:latin typeface="Cambria" panose="02040503050406030204" pitchFamily="18" charset="0"/>
                          <a:ea typeface="Cambria" panose="02040503050406030204" pitchFamily="18" charset="0"/>
                        </a:rPr>
                        <a:t>BATEMAN &amp; </a:t>
                      </a:r>
                      <a:r>
                        <a:rPr lang="fr-FR" b="0" dirty="0">
                          <a:solidFill>
                            <a:srgbClr val="FF0000"/>
                          </a:solidFill>
                          <a:effectLst/>
                          <a:latin typeface="Cambria" panose="02040503050406030204" pitchFamily="18" charset="0"/>
                          <a:ea typeface="Cambria" panose="02040503050406030204" pitchFamily="18" charset="0"/>
                        </a:rPr>
                        <a:t>al. 1997</a:t>
                      </a:r>
                      <a:r>
                        <a:rPr lang="fr-FR" b="0" dirty="0">
                          <a:effectLst/>
                          <a:latin typeface="Cambria" panose="02040503050406030204" pitchFamily="18" charset="0"/>
                          <a:ea typeface="Cambria" panose="02040503050406030204" pitchFamily="18" charset="0"/>
                        </a:rPr>
                        <a:t/>
                      </a:r>
                      <a:br>
                        <a:rPr lang="fr-FR" b="0" dirty="0">
                          <a:effectLst/>
                          <a:latin typeface="Cambria" panose="02040503050406030204" pitchFamily="18" charset="0"/>
                          <a:ea typeface="Cambria" panose="02040503050406030204" pitchFamily="18" charset="0"/>
                        </a:rPr>
                      </a:br>
                      <a:r>
                        <a:rPr lang="fr-FR" b="0" i="1" dirty="0">
                          <a:solidFill>
                            <a:schemeClr val="tx1"/>
                          </a:solidFill>
                          <a:effectLst/>
                          <a:latin typeface="Cambria" panose="02040503050406030204" pitchFamily="18" charset="0"/>
                          <a:ea typeface="Cambria" panose="02040503050406030204" pitchFamily="18" charset="0"/>
                        </a:rPr>
                        <a:t>Orchis morio</a:t>
                      </a:r>
                      <a:r>
                        <a:rPr lang="fr-FR" b="0" dirty="0">
                          <a:solidFill>
                            <a:schemeClr val="tx1"/>
                          </a:solidFill>
                          <a:effectLst/>
                          <a:latin typeface="Cambria" panose="02040503050406030204" pitchFamily="18" charset="0"/>
                          <a:ea typeface="Cambria" panose="02040503050406030204" pitchFamily="18" charset="0"/>
                        </a:rPr>
                        <a:t>  </a:t>
                      </a:r>
                      <a:r>
                        <a:rPr lang="fr-FR" sz="1600" b="0" dirty="0">
                          <a:solidFill>
                            <a:schemeClr val="tx1"/>
                          </a:solidFill>
                          <a:effectLst/>
                          <a:latin typeface="Cambria" panose="02040503050406030204" pitchFamily="18" charset="0"/>
                          <a:ea typeface="Cambria" panose="02040503050406030204" pitchFamily="18" charset="0"/>
                        </a:rPr>
                        <a:t>LINNE</a:t>
                      </a:r>
                      <a:r>
                        <a:rPr lang="fr-FR" b="0" dirty="0">
                          <a:solidFill>
                            <a:schemeClr val="tx1"/>
                          </a:solidFill>
                          <a:effectLst/>
                          <a:latin typeface="Cambria" panose="02040503050406030204" pitchFamily="18" charset="0"/>
                          <a:ea typeface="Cambria" panose="02040503050406030204" pitchFamily="18" charset="0"/>
                        </a:rPr>
                        <a:t> </a:t>
                      </a:r>
                      <a:r>
                        <a:rPr lang="fr-FR" b="0" dirty="0" smtClean="0">
                          <a:solidFill>
                            <a:schemeClr val="tx1"/>
                          </a:solidFill>
                          <a:effectLst/>
                          <a:latin typeface="Cambria" panose="02040503050406030204" pitchFamily="18" charset="0"/>
                          <a:ea typeface="Cambria" panose="02040503050406030204" pitchFamily="18" charset="0"/>
                        </a:rPr>
                        <a:t>1753</a:t>
                      </a:r>
                      <a:r>
                        <a:rPr lang="fr-FR" b="0" dirty="0">
                          <a:solidFill>
                            <a:schemeClr val="tx1"/>
                          </a:solidFill>
                          <a:effectLst/>
                          <a:latin typeface="Cambria" panose="02040503050406030204" pitchFamily="18" charset="0"/>
                          <a:ea typeface="Cambria" panose="02040503050406030204" pitchFamily="18" charset="0"/>
                        </a:rPr>
                        <a:t/>
                      </a:r>
                      <a:br>
                        <a:rPr lang="fr-FR" b="0" dirty="0">
                          <a:solidFill>
                            <a:schemeClr val="tx1"/>
                          </a:solidFill>
                          <a:effectLst/>
                          <a:latin typeface="Cambria" panose="02040503050406030204" pitchFamily="18" charset="0"/>
                          <a:ea typeface="Cambria" panose="02040503050406030204" pitchFamily="18" charset="0"/>
                        </a:rPr>
                      </a:br>
                      <a:r>
                        <a:rPr lang="fr-FR" b="0" dirty="0">
                          <a:solidFill>
                            <a:schemeClr val="tx1"/>
                          </a:solidFill>
                          <a:effectLst/>
                          <a:latin typeface="Cambria" panose="02040503050406030204" pitchFamily="18" charset="0"/>
                          <a:ea typeface="Cambria" panose="02040503050406030204" pitchFamily="18" charset="0"/>
                        </a:rPr>
                        <a:t>Orchis bouffon</a:t>
                      </a:r>
                    </a:p>
                  </a:txBody>
                  <a:tcPr marL="0" marR="0" marT="0" marB="0" anchor="ctr">
                    <a:solidFill>
                      <a:schemeClr val="bg1"/>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80797000"/>
              </p:ext>
            </p:extLst>
          </p:nvPr>
        </p:nvGraphicFramePr>
        <p:xfrm>
          <a:off x="323528" y="2132856"/>
          <a:ext cx="8352928" cy="2606679"/>
        </p:xfrm>
        <a:graphic>
          <a:graphicData uri="http://schemas.openxmlformats.org/drawingml/2006/table">
            <a:tbl>
              <a:tblPr firstRow="1" bandRow="1">
                <a:tableStyleId>{5C22544A-7EE6-4342-B048-85BDC9FD1C3A}</a:tableStyleId>
              </a:tblPr>
              <a:tblGrid>
                <a:gridCol w="2592288"/>
                <a:gridCol w="5760640"/>
              </a:tblGrid>
              <a:tr h="2606679">
                <a:tc>
                  <a:txBody>
                    <a:bodyPr/>
                    <a:lstStyle/>
                    <a:p>
                      <a:endParaRPr lang="fr-FR" dirty="0"/>
                    </a:p>
                  </a:txBody>
                  <a:tcPr>
                    <a:solidFill>
                      <a:schemeClr val="bg1"/>
                    </a:solidFill>
                  </a:tcPr>
                </a:tc>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L’</a:t>
                      </a:r>
                      <a:r>
                        <a:rPr lang="fr-FR" sz="1600" b="0" i="1" dirty="0" err="1" smtClean="0">
                          <a:solidFill>
                            <a:srgbClr val="400000"/>
                          </a:solidFill>
                          <a:effectLst/>
                          <a:latin typeface="Cambria" panose="02040503050406030204" pitchFamily="18" charset="0"/>
                          <a:ea typeface="Cambria" panose="02040503050406030204" pitchFamily="18" charset="0"/>
                        </a:rPr>
                        <a:t>Anacamptis</a:t>
                      </a:r>
                      <a:r>
                        <a:rPr lang="fr-FR" sz="1600" b="0" i="1" dirty="0" smtClean="0">
                          <a:solidFill>
                            <a:srgbClr val="400000"/>
                          </a:solidFill>
                          <a:effectLst/>
                          <a:latin typeface="Cambria" panose="02040503050406030204" pitchFamily="18" charset="0"/>
                          <a:ea typeface="Cambria" panose="02040503050406030204" pitchFamily="18" charset="0"/>
                        </a:rPr>
                        <a:t> morio</a:t>
                      </a:r>
                      <a:r>
                        <a:rPr lang="fr-FR" sz="1600" b="0" i="0" dirty="0" smtClean="0">
                          <a:solidFill>
                            <a:srgbClr val="400000"/>
                          </a:solidFill>
                          <a:effectLst/>
                          <a:latin typeface="Cambria" panose="02040503050406030204" pitchFamily="18" charset="0"/>
                          <a:ea typeface="Cambria" panose="02040503050406030204" pitchFamily="18" charset="0"/>
                        </a:rPr>
                        <a:t> est une plante modeste, dépassant rarement 20 cm de hauteur, avec quelques fleurs dont la couleur varie du violet pourpre au blanc lavé de rose.</a:t>
                      </a:r>
                      <a:r>
                        <a:rPr lang="fr-FR" sz="1600" b="0" dirty="0" smtClean="0">
                          <a:latin typeface="Cambria" panose="02040503050406030204" pitchFamily="18" charset="0"/>
                          <a:ea typeface="Cambria" panose="02040503050406030204" pitchFamily="18" charset="0"/>
                        </a:rPr>
                        <a:t/>
                      </a:r>
                      <a:br>
                        <a:rPr lang="fr-FR" sz="1600" b="0" dirty="0" smtClean="0">
                          <a:latin typeface="Cambria" panose="02040503050406030204" pitchFamily="18" charset="0"/>
                          <a:ea typeface="Cambria" panose="02040503050406030204" pitchFamily="18" charset="0"/>
                        </a:rPr>
                      </a:br>
                      <a:r>
                        <a:rPr lang="fr-FR" sz="1600" b="0" dirty="0" smtClean="0">
                          <a:latin typeface="Cambria" panose="02040503050406030204" pitchFamily="18" charset="0"/>
                          <a:ea typeface="Cambria" panose="02040503050406030204" pitchFamily="18" charset="0"/>
                        </a:rPr>
                        <a:t/>
                      </a:r>
                      <a:br>
                        <a:rPr lang="fr-FR" sz="1600" b="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Les prairies maigres et non amendées sont les lieux favoris de l’espèce. On peut y rencontrer de grandes populations, mais les espaces se réduisent dangereusement.</a:t>
                      </a:r>
                      <a:endParaRPr lang="fr-FR" sz="1600" b="0" dirty="0">
                        <a:latin typeface="Cambria" panose="02040503050406030204" pitchFamily="18" charset="0"/>
                        <a:ea typeface="Cambria" panose="02040503050406030204" pitchFamily="18" charset="0"/>
                      </a:endParaRPr>
                    </a:p>
                  </a:txBody>
                  <a:tcPr>
                    <a:solidFill>
                      <a:schemeClr val="bg1"/>
                    </a:solidFill>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842920519"/>
              </p:ext>
            </p:extLst>
          </p:nvPr>
        </p:nvGraphicFramePr>
        <p:xfrm>
          <a:off x="395536" y="5500092"/>
          <a:ext cx="8472264" cy="822960"/>
        </p:xfrm>
        <a:graphic>
          <a:graphicData uri="http://schemas.openxmlformats.org/drawingml/2006/table">
            <a:tbl>
              <a:tblPr firstRow="1" bandRow="1">
                <a:tableStyleId>{5C22544A-7EE6-4342-B048-85BDC9FD1C3A}</a:tableStyleId>
              </a:tblPr>
              <a:tblGrid>
                <a:gridCol w="8472264"/>
              </a:tblGrid>
              <a:tr h="370840">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Le périanthe est toujours rayé de vert. Le labelle aux bords légèrement ondulés est largement étalé et densément maculé. L’éperon ascendant est plus court que l’ovaire, dilaté et bilobé au sommet.</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84" y="1988839"/>
            <a:ext cx="2360024" cy="3428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leau 7"/>
          <p:cNvGraphicFramePr>
            <a:graphicFrameLocks noGrp="1"/>
          </p:cNvGraphicFramePr>
          <p:nvPr>
            <p:extLst>
              <p:ext uri="{D42A27DB-BD31-4B8C-83A1-F6EECF244321}">
                <p14:modId xmlns:p14="http://schemas.microsoft.com/office/powerpoint/2010/main" val="2101216107"/>
              </p:ext>
            </p:extLst>
          </p:nvPr>
        </p:nvGraphicFramePr>
        <p:xfrm>
          <a:off x="395536" y="1484784"/>
          <a:ext cx="8320105" cy="360040"/>
        </p:xfrm>
        <a:graphic>
          <a:graphicData uri="http://schemas.openxmlformats.org/drawingml/2006/table">
            <a:tbl>
              <a:tblPr/>
              <a:tblGrid>
                <a:gridCol w="921496"/>
                <a:gridCol w="670634"/>
                <a:gridCol w="540835"/>
                <a:gridCol w="151434"/>
                <a:gridCol w="670634"/>
                <a:gridCol w="670634"/>
                <a:gridCol w="670634"/>
                <a:gridCol w="670634"/>
                <a:gridCol w="670634"/>
                <a:gridCol w="670634"/>
                <a:gridCol w="670634"/>
                <a:gridCol w="670634"/>
                <a:gridCol w="670634"/>
              </a:tblGrid>
              <a:tr h="360040">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D</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sp>
        <p:nvSpPr>
          <p:cNvPr id="9" name="Rectangle 4"/>
          <p:cNvSpPr>
            <a:spLocks noChangeArrowheads="1"/>
          </p:cNvSpPr>
          <p:nvPr/>
        </p:nvSpPr>
        <p:spPr bwMode="auto">
          <a:xfrm>
            <a:off x="1652588" y="357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40183989"/>
      </p:ext>
    </p:extLst>
  </p:cSld>
  <p:clrMapOvr>
    <a:masterClrMapping/>
  </p:clrMapOvr>
  <p:transition spd="slow">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139714"/>
            <a:ext cx="4679614" cy="92333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Orchis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anthropophora</a:t>
            </a:r>
            <a:r>
              <a:rPr kumimoji="0" lang="fr-FR" altLang="fr-FR" b="1"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(LINNE) ALLIONI 1753</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Aceras</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anthropophorum</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AITON fil. 1814</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Orchis homme- pendu</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1547834602"/>
              </p:ext>
            </p:extLst>
          </p:nvPr>
        </p:nvGraphicFramePr>
        <p:xfrm>
          <a:off x="251520" y="1063044"/>
          <a:ext cx="8424939" cy="493748"/>
        </p:xfrm>
        <a:graphic>
          <a:graphicData uri="http://schemas.openxmlformats.org/drawingml/2006/table">
            <a:tbl>
              <a:tblPr/>
              <a:tblGrid>
                <a:gridCol w="695865"/>
                <a:gridCol w="695865"/>
                <a:gridCol w="695865"/>
                <a:gridCol w="422490"/>
                <a:gridCol w="298228"/>
                <a:gridCol w="695865"/>
                <a:gridCol w="298228"/>
                <a:gridCol w="422490"/>
                <a:gridCol w="695865"/>
                <a:gridCol w="695865"/>
                <a:gridCol w="695865"/>
                <a:gridCol w="695865"/>
                <a:gridCol w="695865"/>
                <a:gridCol w="720718"/>
              </a:tblGrid>
              <a:tr h="493748">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704179183"/>
              </p:ext>
            </p:extLst>
          </p:nvPr>
        </p:nvGraphicFramePr>
        <p:xfrm>
          <a:off x="251520" y="1772816"/>
          <a:ext cx="8424936" cy="3528392"/>
        </p:xfrm>
        <a:graphic>
          <a:graphicData uri="http://schemas.openxmlformats.org/drawingml/2006/table">
            <a:tbl>
              <a:tblPr firstRow="1" bandRow="1">
                <a:tableStyleId>{5C22544A-7EE6-4342-B048-85BDC9FD1C3A}</a:tableStyleId>
              </a:tblPr>
              <a:tblGrid>
                <a:gridCol w="2808312"/>
                <a:gridCol w="5616624"/>
              </a:tblGrid>
              <a:tr h="3528392">
                <a:tc>
                  <a:txBody>
                    <a:bodyPr/>
                    <a:lstStyle/>
                    <a:p>
                      <a:endParaRPr lang="fr-FR" dirty="0"/>
                    </a:p>
                  </a:txBody>
                  <a:tcPr>
                    <a:solidFill>
                      <a:schemeClr val="bg1"/>
                    </a:solidFill>
                  </a:tcPr>
                </a:tc>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Des feuilles basales et caulinaires, larges et épaisses, avec une inflorescence compacte d’où émergent des labelles humanoïdes confèrent à l’ensemble de la plante l’allure d’un solide gibet collectif.</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Coutumier de terrains calcaires, l’homme pendu affectionne la pleine lumière sans dédaigner les abris un peu ombragés.</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72817"/>
            <a:ext cx="2715010"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44758" y="5455834"/>
            <a:ext cx="8719729" cy="1077218"/>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Comme son ancien nom de genre le précisait, la plante présente un labelle sans éperon ; le nectar est servi aux insectes dans une petite cavité à la base du labelle. La couleur du casque et du labelle varient du jaune verdâtre au brun rougeâtre sans pour autant que les deux pièces soient de la même teinte.</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17327900"/>
      </p:ext>
    </p:extLst>
  </p:cSld>
  <p:clrMapOvr>
    <a:masterClrMapping/>
  </p:clrMapOvr>
  <p:transition spd="slow">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108608552"/>
              </p:ext>
            </p:extLst>
          </p:nvPr>
        </p:nvGraphicFramePr>
        <p:xfrm>
          <a:off x="323528" y="260648"/>
          <a:ext cx="8568952" cy="548640"/>
        </p:xfrm>
        <a:graphic>
          <a:graphicData uri="http://schemas.openxmlformats.org/drawingml/2006/table">
            <a:tbl>
              <a:tblPr/>
              <a:tblGrid>
                <a:gridCol w="8568952"/>
              </a:tblGrid>
              <a:tr h="0">
                <a:tc>
                  <a:txBody>
                    <a:bodyPr/>
                    <a:lstStyle/>
                    <a:p>
                      <a:pPr algn="l" fontAlgn="ctr"/>
                      <a:r>
                        <a:rPr lang="fr-FR" b="1" dirty="0" smtClean="0">
                          <a:solidFill>
                            <a:srgbClr val="FF0000"/>
                          </a:solidFill>
                          <a:effectLst/>
                          <a:latin typeface="Cambria" panose="02040503050406030204" pitchFamily="18" charset="0"/>
                          <a:ea typeface="Cambria" panose="02040503050406030204" pitchFamily="18" charset="0"/>
                        </a:rPr>
                        <a:t>Orchis </a:t>
                      </a:r>
                      <a:r>
                        <a:rPr lang="fr-FR" b="1" dirty="0" err="1">
                          <a:solidFill>
                            <a:srgbClr val="FF0000"/>
                          </a:solidFill>
                          <a:effectLst/>
                          <a:latin typeface="Cambria" panose="02040503050406030204" pitchFamily="18" charset="0"/>
                          <a:ea typeface="Cambria" panose="02040503050406030204" pitchFamily="18" charset="0"/>
                        </a:rPr>
                        <a:t>mascula</a:t>
                      </a:r>
                      <a:r>
                        <a:rPr lang="fr-FR" b="1" dirty="0">
                          <a:effectLst/>
                          <a:latin typeface="Cambria" panose="02040503050406030204" pitchFamily="18" charset="0"/>
                          <a:ea typeface="Cambria" panose="02040503050406030204" pitchFamily="18" charset="0"/>
                        </a:rPr>
                        <a:t>   </a:t>
                      </a:r>
                      <a:r>
                        <a:rPr lang="fr-FR" sz="1600" dirty="0">
                          <a:solidFill>
                            <a:srgbClr val="FF0000"/>
                          </a:solidFill>
                          <a:effectLst/>
                          <a:latin typeface="Cambria" panose="02040503050406030204" pitchFamily="18" charset="0"/>
                          <a:ea typeface="Cambria" panose="02040503050406030204" pitchFamily="18" charset="0"/>
                        </a:rPr>
                        <a:t>LINNE </a:t>
                      </a:r>
                      <a:r>
                        <a:rPr lang="fr-FR" sz="1600" dirty="0" smtClean="0">
                          <a:solidFill>
                            <a:srgbClr val="FF0000"/>
                          </a:solidFill>
                          <a:effectLst/>
                          <a:latin typeface="Cambria" panose="02040503050406030204" pitchFamily="18" charset="0"/>
                          <a:ea typeface="Cambria" panose="02040503050406030204" pitchFamily="18" charset="0"/>
                        </a:rPr>
                        <a:t>1755</a:t>
                      </a:r>
                      <a:r>
                        <a:rPr lang="fr-FR" dirty="0">
                          <a:effectLst/>
                          <a:latin typeface="Cambria" panose="02040503050406030204" pitchFamily="18" charset="0"/>
                          <a:ea typeface="Cambria" panose="02040503050406030204" pitchFamily="18" charset="0"/>
                        </a:rPr>
                        <a:t/>
                      </a:r>
                      <a:br>
                        <a:rPr lang="fr-FR" dirty="0">
                          <a:effectLst/>
                          <a:latin typeface="Cambria" panose="02040503050406030204" pitchFamily="18" charset="0"/>
                          <a:ea typeface="Cambria" panose="02040503050406030204" pitchFamily="18" charset="0"/>
                        </a:rPr>
                      </a:br>
                      <a:r>
                        <a:rPr lang="fr-FR" b="0" dirty="0">
                          <a:effectLst/>
                          <a:latin typeface="Cambria" panose="02040503050406030204" pitchFamily="18" charset="0"/>
                          <a:ea typeface="Cambria" panose="02040503050406030204" pitchFamily="18" charset="0"/>
                        </a:rPr>
                        <a:t>Orchis mâle</a:t>
                      </a:r>
                    </a:p>
                  </a:txBody>
                  <a:tcPr marL="0" marR="0" marT="0" marB="0" anchor="ctr">
                    <a:lnL>
                      <a:noFill/>
                    </a:lnL>
                    <a:lnR>
                      <a:noFill/>
                    </a:lnR>
                    <a:lnT>
                      <a:noFill/>
                    </a:lnT>
                    <a:lnB>
                      <a:noFill/>
                    </a:lnB>
                    <a:solidFill>
                      <a:schemeClr val="bg1"/>
                    </a:solidFill>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124922908"/>
              </p:ext>
            </p:extLst>
          </p:nvPr>
        </p:nvGraphicFramePr>
        <p:xfrm>
          <a:off x="323528" y="980728"/>
          <a:ext cx="8496948" cy="432048"/>
        </p:xfrm>
        <a:graphic>
          <a:graphicData uri="http://schemas.openxmlformats.org/drawingml/2006/table">
            <a:tbl>
              <a:tblPr/>
              <a:tblGrid>
                <a:gridCol w="708079"/>
                <a:gridCol w="708079"/>
                <a:gridCol w="708079"/>
                <a:gridCol w="708079"/>
                <a:gridCol w="708079"/>
                <a:gridCol w="708079"/>
                <a:gridCol w="708079"/>
                <a:gridCol w="708079"/>
                <a:gridCol w="708079"/>
                <a:gridCol w="708079"/>
                <a:gridCol w="708079"/>
                <a:gridCol w="708079"/>
              </a:tblGrid>
              <a:tr h="432048">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119920946"/>
              </p:ext>
            </p:extLst>
          </p:nvPr>
        </p:nvGraphicFramePr>
        <p:xfrm>
          <a:off x="323528" y="1556792"/>
          <a:ext cx="8496944" cy="3992880"/>
        </p:xfrm>
        <a:graphic>
          <a:graphicData uri="http://schemas.openxmlformats.org/drawingml/2006/table">
            <a:tbl>
              <a:tblPr firstRow="1" bandRow="1">
                <a:tableStyleId>{5C22544A-7EE6-4342-B048-85BDC9FD1C3A}</a:tableStyleId>
              </a:tblPr>
              <a:tblGrid>
                <a:gridCol w="2592288"/>
                <a:gridCol w="5904656"/>
              </a:tblGrid>
              <a:tr h="370840">
                <a:tc>
                  <a:txBody>
                    <a:bodyPr/>
                    <a:lstStyle/>
                    <a:p>
                      <a:endParaRPr lang="fr-FR" dirty="0"/>
                    </a:p>
                  </a:txBody>
                  <a:tcPr>
                    <a:solidFill>
                      <a:schemeClr val="bg1"/>
                    </a:solidFill>
                  </a:tcPr>
                </a:tc>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Dès le mois d’avril cet orchis précoce fleurit les bords des chemins, les lisières des bois un peu humides et plus rarement les pelouses ou les prairies.</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Facile à repérer, cette plante printanière dépassant souvent les 30 cm de hauteur se termine par une tige violacée portant 20 à 30 fleurs violettes, roses, plus rarement blanches, groupées en une inflorescence assez dense. Les feuilles engainantes sont souvent tachetées de pourpre.</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Certains diront que les fleurs dégagent une forte odeur d’urine de chat !</a:t>
                      </a:r>
                    </a:p>
                    <a:p>
                      <a:endParaRPr lang="fr-FR" sz="1600" b="0" i="0" dirty="0" smtClean="0">
                        <a:solidFill>
                          <a:srgbClr val="400000"/>
                        </a:solidFill>
                        <a:effectLst/>
                        <a:latin typeface="Cambria" panose="02040503050406030204" pitchFamily="18" charset="0"/>
                        <a:ea typeface="Cambria" panose="02040503050406030204" pitchFamily="18" charset="0"/>
                      </a:endParaRPr>
                    </a:p>
                    <a:p>
                      <a:endParaRPr lang="fr-FR" sz="1600" b="0" i="0" dirty="0" smtClean="0">
                        <a:solidFill>
                          <a:srgbClr val="400000"/>
                        </a:solidFill>
                        <a:effectLst/>
                        <a:latin typeface="Cambria" panose="02040503050406030204" pitchFamily="18" charset="0"/>
                        <a:ea typeface="Cambria" panose="02040503050406030204" pitchFamily="18" charset="0"/>
                      </a:endParaRPr>
                    </a:p>
                    <a:p>
                      <a:endParaRPr lang="fr-FR" sz="1600" b="0" i="0" dirty="0" smtClean="0">
                        <a:solidFill>
                          <a:srgbClr val="400000"/>
                        </a:solidFill>
                        <a:effectLst/>
                        <a:latin typeface="Cambria" panose="02040503050406030204" pitchFamily="18" charset="0"/>
                        <a:ea typeface="Cambria" panose="02040503050406030204" pitchFamily="18" charset="0"/>
                      </a:endParaRPr>
                    </a:p>
                    <a:p>
                      <a:endParaRPr lang="fr-FR" sz="1600" b="0" i="0" dirty="0" smtClean="0">
                        <a:solidFill>
                          <a:srgbClr val="400000"/>
                        </a:solidFill>
                        <a:effectLst/>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799"/>
            <a:ext cx="2392386" cy="381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3528" y="5589240"/>
            <a:ext cx="8496944" cy="830997"/>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Les sépales dressés sont un peu recourbés au sommet. Le labelle trilobé, plié longitudinalement, est marqué par un sillon blanc maculé de taches purpurines. L’éperon robuste, souvent ascendant, élargi à son extrémité, est de la longueur de l’ovaire.</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55641364"/>
      </p:ext>
    </p:extLst>
  </p:cSld>
  <p:clrMapOvr>
    <a:masterClrMapping/>
  </p:clrMapOvr>
  <p:transition spd="slow">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3528" y="283122"/>
            <a:ext cx="3036216" cy="92333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Orchis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militaris</a:t>
            </a:r>
            <a:r>
              <a:rPr kumimoji="0" lang="fr-FR" altLang="fr-FR" b="1"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LINNE 1755</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Orchis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ravini</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GOUAN 1773</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Orchis militaire</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3235429397"/>
              </p:ext>
            </p:extLst>
          </p:nvPr>
        </p:nvGraphicFramePr>
        <p:xfrm>
          <a:off x="323528" y="1235254"/>
          <a:ext cx="8568948" cy="465554"/>
        </p:xfrm>
        <a:graphic>
          <a:graphicData uri="http://schemas.openxmlformats.org/drawingml/2006/table">
            <a:tbl>
              <a:tblPr/>
              <a:tblGrid>
                <a:gridCol w="714079"/>
                <a:gridCol w="714079"/>
                <a:gridCol w="714079"/>
                <a:gridCol w="714079"/>
                <a:gridCol w="714079"/>
                <a:gridCol w="714079"/>
                <a:gridCol w="714079"/>
                <a:gridCol w="714079"/>
                <a:gridCol w="714079"/>
                <a:gridCol w="714079"/>
                <a:gridCol w="714079"/>
                <a:gridCol w="714079"/>
              </a:tblGrid>
              <a:tr h="465554">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D</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sp>
        <p:nvSpPr>
          <p:cNvPr id="4" name="Rectangle 2"/>
          <p:cNvSpPr>
            <a:spLocks noChangeArrowheads="1"/>
          </p:cNvSpPr>
          <p:nvPr/>
        </p:nvSpPr>
        <p:spPr bwMode="auto">
          <a:xfrm>
            <a:off x="1714500" y="357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3888807485"/>
              </p:ext>
            </p:extLst>
          </p:nvPr>
        </p:nvGraphicFramePr>
        <p:xfrm>
          <a:off x="325782" y="1844824"/>
          <a:ext cx="8278666" cy="3505200"/>
        </p:xfrm>
        <a:graphic>
          <a:graphicData uri="http://schemas.openxmlformats.org/drawingml/2006/table">
            <a:tbl>
              <a:tblPr firstRow="1" bandRow="1">
                <a:tableStyleId>{5C22544A-7EE6-4342-B048-85BDC9FD1C3A}</a:tableStyleId>
              </a:tblPr>
              <a:tblGrid>
                <a:gridCol w="3310114"/>
                <a:gridCol w="4968552"/>
              </a:tblGrid>
              <a:tr h="370840">
                <a:tc>
                  <a:txBody>
                    <a:bodyPr/>
                    <a:lstStyle/>
                    <a:p>
                      <a:endParaRPr lang="fr-FR" dirty="0"/>
                    </a:p>
                  </a:txBody>
                  <a:tcPr>
                    <a:solidFill>
                      <a:schemeClr val="bg1"/>
                    </a:solidFill>
                  </a:tcPr>
                </a:tc>
                <a:tc>
                  <a:txBody>
                    <a:bodyPr/>
                    <a:lstStyle/>
                    <a:p>
                      <a:r>
                        <a:rPr lang="fr-FR" sz="1600" b="0" i="1" dirty="0" smtClean="0">
                          <a:solidFill>
                            <a:srgbClr val="400000"/>
                          </a:solidFill>
                          <a:effectLst/>
                          <a:latin typeface="Cambria" panose="02040503050406030204" pitchFamily="18" charset="0"/>
                          <a:ea typeface="Cambria" panose="02040503050406030204" pitchFamily="18" charset="0"/>
                        </a:rPr>
                        <a:t>Orchis </a:t>
                      </a:r>
                      <a:r>
                        <a:rPr lang="fr-FR" sz="1600" b="0" i="1" dirty="0" err="1" smtClean="0">
                          <a:solidFill>
                            <a:srgbClr val="400000"/>
                          </a:solidFill>
                          <a:effectLst/>
                          <a:latin typeface="Cambria" panose="02040503050406030204" pitchFamily="18" charset="0"/>
                          <a:ea typeface="Cambria" panose="02040503050406030204" pitchFamily="18" charset="0"/>
                        </a:rPr>
                        <a:t>militaris</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0" dirty="0" smtClean="0">
                          <a:solidFill>
                            <a:srgbClr val="400000"/>
                          </a:solidFill>
                          <a:effectLst/>
                          <a:latin typeface="Cambria" panose="02040503050406030204" pitchFamily="18" charset="0"/>
                          <a:ea typeface="Cambria" panose="02040503050406030204" pitchFamily="18" charset="0"/>
                        </a:rPr>
                        <a:t>est élancé, avec une inflorescence plus ou moins dense s’allongeant en cours de floraison.</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Le périanthe forme un casque rose pâle qui couvre un labelle ponctué de rouge de forme humanoïde.</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On peut trouver ses bataillons parfois assez serrés en </a:t>
                      </a:r>
                      <a:r>
                        <a:rPr lang="fr-FR" sz="1600" b="0" i="0" dirty="0" err="1" smtClean="0">
                          <a:solidFill>
                            <a:srgbClr val="400000"/>
                          </a:solidFill>
                          <a:effectLst/>
                          <a:latin typeface="Cambria" panose="02040503050406030204" pitchFamily="18" charset="0"/>
                          <a:ea typeface="Cambria" panose="02040503050406030204" pitchFamily="18" charset="0"/>
                        </a:rPr>
                        <a:t>manoeuvre</a:t>
                      </a:r>
                      <a:r>
                        <a:rPr lang="fr-FR" sz="1600" b="0" i="0" dirty="0" smtClean="0">
                          <a:solidFill>
                            <a:srgbClr val="400000"/>
                          </a:solidFill>
                          <a:effectLst/>
                          <a:latin typeface="Cambria" panose="02040503050406030204" pitchFamily="18" charset="0"/>
                          <a:ea typeface="Cambria" panose="02040503050406030204" pitchFamily="18" charset="0"/>
                        </a:rPr>
                        <a:t> dans les zones herbeuses ou bivouaquant dans les bois ouverts.</a:t>
                      </a:r>
                    </a:p>
                    <a:p>
                      <a:endParaRPr lang="fr-FR" sz="1600" b="0" i="0" dirty="0" smtClean="0">
                        <a:solidFill>
                          <a:srgbClr val="400000"/>
                        </a:solidFill>
                        <a:effectLst/>
                        <a:latin typeface="Cambria" panose="02040503050406030204" pitchFamily="18" charset="0"/>
                        <a:ea typeface="Cambria" panose="02040503050406030204" pitchFamily="18" charset="0"/>
                      </a:endParaRPr>
                    </a:p>
                    <a:p>
                      <a:endParaRPr lang="fr-FR" sz="1600" b="0" i="0" dirty="0" smtClean="0">
                        <a:solidFill>
                          <a:srgbClr val="400000"/>
                        </a:solidFill>
                        <a:effectLst/>
                        <a:latin typeface="Cambria" panose="02040503050406030204" pitchFamily="18" charset="0"/>
                        <a:ea typeface="Cambria" panose="02040503050406030204" pitchFamily="18" charset="0"/>
                      </a:endParaRPr>
                    </a:p>
                    <a:p>
                      <a:endParaRPr lang="fr-FR" sz="1600" b="0" i="0" dirty="0" smtClean="0">
                        <a:solidFill>
                          <a:srgbClr val="400000"/>
                        </a:solidFill>
                        <a:effectLst/>
                        <a:latin typeface="Cambria" panose="02040503050406030204" pitchFamily="18" charset="0"/>
                        <a:ea typeface="Cambria" panose="02040503050406030204" pitchFamily="18" charset="0"/>
                      </a:endParaRPr>
                    </a:p>
                    <a:p>
                      <a:endParaRPr lang="fr-FR" sz="1600" b="0" i="0" dirty="0" smtClean="0">
                        <a:solidFill>
                          <a:srgbClr val="400000"/>
                        </a:solidFill>
                        <a:effectLst/>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82" y="1916832"/>
            <a:ext cx="3172526"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18456" y="5437694"/>
            <a:ext cx="8502015" cy="584775"/>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La forme de la fleur est semblable à celle de l’</a:t>
            </a:r>
            <a:r>
              <a:rPr lang="fr-FR" sz="1600" i="1" dirty="0">
                <a:solidFill>
                  <a:srgbClr val="400000"/>
                </a:solidFill>
                <a:latin typeface="Cambria" panose="02040503050406030204" pitchFamily="18" charset="0"/>
                <a:ea typeface="Cambria" panose="02040503050406030204" pitchFamily="18" charset="0"/>
              </a:rPr>
              <a:t>Orchis </a:t>
            </a:r>
            <a:r>
              <a:rPr lang="fr-FR" sz="1600" i="1" dirty="0" err="1">
                <a:solidFill>
                  <a:srgbClr val="400000"/>
                </a:solidFill>
                <a:latin typeface="Cambria" panose="02040503050406030204" pitchFamily="18" charset="0"/>
                <a:ea typeface="Cambria" panose="02040503050406030204" pitchFamily="18" charset="0"/>
              </a:rPr>
              <a:t>simia</a:t>
            </a:r>
            <a:r>
              <a:rPr lang="fr-FR" sz="1600" dirty="0">
                <a:solidFill>
                  <a:srgbClr val="400000"/>
                </a:solidFill>
                <a:latin typeface="Cambria" panose="02040503050406030204" pitchFamily="18" charset="0"/>
                <a:ea typeface="Cambria" panose="02040503050406030204" pitchFamily="18" charset="0"/>
              </a:rPr>
              <a:t>, Le labelle moins finement découpé a un aspect humanoïde.</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1083198"/>
      </p:ext>
    </p:extLst>
  </p:cSld>
  <p:clrMapOvr>
    <a:masterClrMapping/>
  </p:clrMapOvr>
  <p:transition spd="slow">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122439027"/>
              </p:ext>
            </p:extLst>
          </p:nvPr>
        </p:nvGraphicFramePr>
        <p:xfrm>
          <a:off x="323528" y="116632"/>
          <a:ext cx="5715000" cy="822960"/>
        </p:xfrm>
        <a:graphic>
          <a:graphicData uri="http://schemas.openxmlformats.org/drawingml/2006/table">
            <a:tbl>
              <a:tblPr/>
              <a:tblGrid>
                <a:gridCol w="5715000"/>
              </a:tblGrid>
              <a:tr h="0">
                <a:tc>
                  <a:txBody>
                    <a:bodyPr/>
                    <a:lstStyle/>
                    <a:p>
                      <a:pPr algn="l" fontAlgn="ctr"/>
                      <a:r>
                        <a:rPr lang="fr-FR" b="1" i="1" dirty="0" smtClean="0">
                          <a:solidFill>
                            <a:srgbClr val="FF0000"/>
                          </a:solidFill>
                          <a:effectLst/>
                          <a:latin typeface="Cambria" panose="02040503050406030204" pitchFamily="18" charset="0"/>
                          <a:ea typeface="Cambria" panose="02040503050406030204" pitchFamily="18" charset="0"/>
                        </a:rPr>
                        <a:t>Orchis </a:t>
                      </a:r>
                      <a:r>
                        <a:rPr lang="fr-FR" b="1" i="1" dirty="0" err="1">
                          <a:solidFill>
                            <a:srgbClr val="FF0000"/>
                          </a:solidFill>
                          <a:effectLst/>
                          <a:latin typeface="Cambria" panose="02040503050406030204" pitchFamily="18" charset="0"/>
                          <a:ea typeface="Cambria" panose="02040503050406030204" pitchFamily="18" charset="0"/>
                        </a:rPr>
                        <a:t>purpurea</a:t>
                      </a:r>
                      <a:r>
                        <a:rPr lang="fr-FR" dirty="0">
                          <a:effectLst/>
                          <a:latin typeface="Cambria" panose="02040503050406030204" pitchFamily="18" charset="0"/>
                          <a:ea typeface="Cambria" panose="02040503050406030204" pitchFamily="18" charset="0"/>
                        </a:rPr>
                        <a:t>   </a:t>
                      </a:r>
                      <a:r>
                        <a:rPr lang="fr-FR" sz="1600" dirty="0">
                          <a:solidFill>
                            <a:srgbClr val="FF0000"/>
                          </a:solidFill>
                          <a:effectLst/>
                          <a:latin typeface="Cambria" panose="02040503050406030204" pitchFamily="18" charset="0"/>
                          <a:ea typeface="Cambria" panose="02040503050406030204" pitchFamily="18" charset="0"/>
                        </a:rPr>
                        <a:t>HUDSON</a:t>
                      </a:r>
                      <a:r>
                        <a:rPr lang="fr-FR" dirty="0">
                          <a:solidFill>
                            <a:srgbClr val="FF0000"/>
                          </a:solidFill>
                          <a:effectLst/>
                          <a:latin typeface="Cambria" panose="02040503050406030204" pitchFamily="18" charset="0"/>
                          <a:ea typeface="Cambria" panose="02040503050406030204" pitchFamily="18" charset="0"/>
                        </a:rPr>
                        <a:t> 1762</a:t>
                      </a:r>
                      <a:r>
                        <a:rPr lang="fr-FR" dirty="0">
                          <a:effectLst/>
                          <a:latin typeface="Cambria" panose="02040503050406030204" pitchFamily="18" charset="0"/>
                          <a:ea typeface="Cambria" panose="02040503050406030204" pitchFamily="18" charset="0"/>
                        </a:rPr>
                        <a:t/>
                      </a:r>
                      <a:br>
                        <a:rPr lang="fr-FR" dirty="0">
                          <a:effectLst/>
                          <a:latin typeface="Cambria" panose="02040503050406030204" pitchFamily="18" charset="0"/>
                          <a:ea typeface="Cambria" panose="02040503050406030204" pitchFamily="18" charset="0"/>
                        </a:rPr>
                      </a:br>
                      <a:r>
                        <a:rPr lang="fr-FR" b="0" i="1" dirty="0">
                          <a:effectLst/>
                          <a:latin typeface="Cambria" panose="02040503050406030204" pitchFamily="18" charset="0"/>
                          <a:ea typeface="Cambria" panose="02040503050406030204" pitchFamily="18" charset="0"/>
                        </a:rPr>
                        <a:t>Orchis </a:t>
                      </a:r>
                      <a:r>
                        <a:rPr lang="fr-FR" b="0" i="1" dirty="0" err="1">
                          <a:effectLst/>
                          <a:latin typeface="Cambria" panose="02040503050406030204" pitchFamily="18" charset="0"/>
                          <a:ea typeface="Cambria" panose="02040503050406030204" pitchFamily="18" charset="0"/>
                        </a:rPr>
                        <a:t>fusca</a:t>
                      </a:r>
                      <a:r>
                        <a:rPr lang="fr-FR" dirty="0">
                          <a:effectLst/>
                          <a:latin typeface="Cambria" panose="02040503050406030204" pitchFamily="18" charset="0"/>
                          <a:ea typeface="Cambria" panose="02040503050406030204" pitchFamily="18" charset="0"/>
                        </a:rPr>
                        <a:t>  </a:t>
                      </a:r>
                      <a:r>
                        <a:rPr lang="fr-FR" sz="1600" dirty="0">
                          <a:effectLst/>
                          <a:latin typeface="Cambria" panose="02040503050406030204" pitchFamily="18" charset="0"/>
                          <a:ea typeface="Cambria" panose="02040503050406030204" pitchFamily="18" charset="0"/>
                        </a:rPr>
                        <a:t>JACQUIN </a:t>
                      </a:r>
                      <a:r>
                        <a:rPr lang="fr-FR" sz="1600" dirty="0" smtClean="0">
                          <a:effectLst/>
                          <a:latin typeface="Cambria" panose="02040503050406030204" pitchFamily="18" charset="0"/>
                          <a:ea typeface="Cambria" panose="02040503050406030204" pitchFamily="18" charset="0"/>
                        </a:rPr>
                        <a:t>1776</a:t>
                      </a:r>
                      <a:r>
                        <a:rPr lang="fr-FR" dirty="0">
                          <a:effectLst/>
                          <a:latin typeface="Cambria" panose="02040503050406030204" pitchFamily="18" charset="0"/>
                          <a:ea typeface="Cambria" panose="02040503050406030204" pitchFamily="18" charset="0"/>
                        </a:rPr>
                        <a:t/>
                      </a:r>
                      <a:br>
                        <a:rPr lang="fr-FR" dirty="0">
                          <a:effectLst/>
                          <a:latin typeface="Cambria" panose="02040503050406030204" pitchFamily="18" charset="0"/>
                          <a:ea typeface="Cambria" panose="02040503050406030204" pitchFamily="18" charset="0"/>
                        </a:rPr>
                      </a:br>
                      <a:r>
                        <a:rPr lang="fr-FR" dirty="0">
                          <a:effectLst/>
                          <a:latin typeface="Cambria" panose="02040503050406030204" pitchFamily="18" charset="0"/>
                          <a:ea typeface="Cambria" panose="02040503050406030204" pitchFamily="18" charset="0"/>
                        </a:rPr>
                        <a:t>Orchis pourpre</a:t>
                      </a:r>
                    </a:p>
                  </a:txBody>
                  <a:tcPr marL="0" marR="0" marT="0" marB="0" anchor="ctr">
                    <a:lnL>
                      <a:noFill/>
                    </a:lnL>
                    <a:lnR>
                      <a:noFill/>
                    </a:lnR>
                    <a:lnT>
                      <a:noFill/>
                    </a:lnT>
                    <a:lnB>
                      <a:noFill/>
                    </a:lnB>
                    <a:solidFill>
                      <a:schemeClr val="bg1"/>
                    </a:solidFill>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761595095"/>
              </p:ext>
            </p:extLst>
          </p:nvPr>
        </p:nvGraphicFramePr>
        <p:xfrm>
          <a:off x="395536" y="980728"/>
          <a:ext cx="8424933" cy="432048"/>
        </p:xfrm>
        <a:graphic>
          <a:graphicData uri="http://schemas.openxmlformats.org/drawingml/2006/table">
            <a:tbl>
              <a:tblPr/>
              <a:tblGrid>
                <a:gridCol w="683102"/>
                <a:gridCol w="683102"/>
                <a:gridCol w="506002"/>
                <a:gridCol w="202400"/>
                <a:gridCol w="683102"/>
                <a:gridCol w="253002"/>
                <a:gridCol w="455402"/>
                <a:gridCol w="708403"/>
                <a:gridCol w="708403"/>
                <a:gridCol w="708403"/>
                <a:gridCol w="708403"/>
                <a:gridCol w="708403"/>
                <a:gridCol w="708403"/>
                <a:gridCol w="708403"/>
              </a:tblGrid>
              <a:tr h="432048">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624542349"/>
              </p:ext>
            </p:extLst>
          </p:nvPr>
        </p:nvGraphicFramePr>
        <p:xfrm>
          <a:off x="395536" y="1484784"/>
          <a:ext cx="8424936" cy="3017520"/>
        </p:xfrm>
        <a:graphic>
          <a:graphicData uri="http://schemas.openxmlformats.org/drawingml/2006/table">
            <a:tbl>
              <a:tblPr firstRow="1" bandRow="1">
                <a:tableStyleId>{5C22544A-7EE6-4342-B048-85BDC9FD1C3A}</a:tableStyleId>
              </a:tblPr>
              <a:tblGrid>
                <a:gridCol w="2808312"/>
                <a:gridCol w="5616624"/>
              </a:tblGrid>
              <a:tr h="370840">
                <a:tc>
                  <a:txBody>
                    <a:bodyPr/>
                    <a:lstStyle/>
                    <a:p>
                      <a:endParaRPr lang="fr-FR" dirty="0"/>
                    </a:p>
                  </a:txBody>
                  <a:tcPr>
                    <a:solidFill>
                      <a:schemeClr val="bg1"/>
                    </a:solidFill>
                  </a:tcPr>
                </a:tc>
                <a:tc>
                  <a:txBody>
                    <a:bodyPr/>
                    <a:lstStyle/>
                    <a:p>
                      <a:endParaRPr lang="fr-FR" sz="1600" b="0" i="1" dirty="0" smtClean="0">
                        <a:solidFill>
                          <a:srgbClr val="400000"/>
                        </a:solidFill>
                        <a:effectLst/>
                        <a:latin typeface="Cambria" panose="02040503050406030204" pitchFamily="18" charset="0"/>
                        <a:ea typeface="Cambria" panose="02040503050406030204" pitchFamily="18" charset="0"/>
                      </a:endParaRPr>
                    </a:p>
                    <a:p>
                      <a:r>
                        <a:rPr lang="fr-FR" sz="1600" b="0" i="1" dirty="0" smtClean="0">
                          <a:solidFill>
                            <a:srgbClr val="400000"/>
                          </a:solidFill>
                          <a:effectLst/>
                          <a:latin typeface="Cambria" panose="02040503050406030204" pitchFamily="18" charset="0"/>
                          <a:ea typeface="Cambria" panose="02040503050406030204" pitchFamily="18" charset="0"/>
                        </a:rPr>
                        <a:t>Orchis </a:t>
                      </a:r>
                      <a:r>
                        <a:rPr lang="fr-FR" sz="1600" b="0" i="1" dirty="0" err="1" smtClean="0">
                          <a:solidFill>
                            <a:srgbClr val="400000"/>
                          </a:solidFill>
                          <a:effectLst/>
                          <a:latin typeface="Cambria" panose="02040503050406030204" pitchFamily="18" charset="0"/>
                          <a:ea typeface="Cambria" panose="02040503050406030204" pitchFamily="18" charset="0"/>
                        </a:rPr>
                        <a:t>purpurea</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0" dirty="0" smtClean="0">
                          <a:solidFill>
                            <a:srgbClr val="400000"/>
                          </a:solidFill>
                          <a:effectLst/>
                          <a:latin typeface="Cambria" panose="02040503050406030204" pitchFamily="18" charset="0"/>
                          <a:ea typeface="Cambria" panose="02040503050406030204" pitchFamily="18" charset="0"/>
                        </a:rPr>
                        <a:t>est une plante robuste, pouvant atteindre 80 cm de hauteur. Son casque rouge sombre à brunâtre et son large labelle blanc ponctué de pourpre permettent une identification aisée.</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On peut le rencontrer isolé ou en groupes parfois imposants, de la zone herbeuse aux bois ouverts, s’adaptant assez bien à la diversité du territoire.</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1" dirty="0" smtClean="0">
                          <a:solidFill>
                            <a:srgbClr val="400000"/>
                          </a:solidFill>
                          <a:effectLst/>
                          <a:latin typeface="Cambria" panose="02040503050406030204" pitchFamily="18" charset="0"/>
                          <a:ea typeface="Cambria" panose="02040503050406030204" pitchFamily="18" charset="0"/>
                        </a:rPr>
                        <a:t/>
                      </a:r>
                      <a:br>
                        <a:rPr lang="fr-FR" sz="1600" b="0" i="1" dirty="0" smtClean="0">
                          <a:solidFill>
                            <a:srgbClr val="400000"/>
                          </a:solidFill>
                          <a:effectLst/>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C’est l’une des espèces communément appelées</a:t>
                      </a:r>
                      <a:r>
                        <a:rPr lang="fr-FR" sz="1600" b="0" i="1" dirty="0" smtClean="0">
                          <a:solidFill>
                            <a:srgbClr val="400000"/>
                          </a:solidFill>
                          <a:effectLst/>
                          <a:latin typeface="Cambria" panose="02040503050406030204" pitchFamily="18" charset="0"/>
                          <a:ea typeface="Cambria" panose="02040503050406030204" pitchFamily="18" charset="0"/>
                        </a:rPr>
                        <a:t> "Pentecôte"</a:t>
                      </a:r>
                      <a:r>
                        <a:rPr lang="fr-FR" sz="1600" b="0" i="0" dirty="0" smtClean="0">
                          <a:solidFill>
                            <a:srgbClr val="400000"/>
                          </a:solidFill>
                          <a:effectLst/>
                          <a:latin typeface="Cambria" panose="02040503050406030204" pitchFamily="18" charset="0"/>
                          <a:ea typeface="Cambria" panose="02040503050406030204" pitchFamily="18" charset="0"/>
                        </a:rPr>
                        <a:t> et hélas encore trop cueillie.</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21421"/>
            <a:ext cx="2584961" cy="3795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05543" y="5661248"/>
            <a:ext cx="8496944" cy="584775"/>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De couleur pourpre, l’espèce se distingue par la largeur du labelle dont les lobes présentent des bords crénelés et parfois dentés.</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80559939"/>
      </p:ext>
    </p:extLst>
  </p:cSld>
  <p:clrMapOvr>
    <a:masterClrMapping/>
  </p:clrMapOvr>
  <p:transition spd="slow">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76874" y="169277"/>
            <a:ext cx="3036922" cy="92333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Orchis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simia</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LAMARCK 1779</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Orchis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macra</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LINDLEY 1843</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Orchis singe</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1031321449"/>
              </p:ext>
            </p:extLst>
          </p:nvPr>
        </p:nvGraphicFramePr>
        <p:xfrm>
          <a:off x="276874" y="1092607"/>
          <a:ext cx="8471587" cy="360040"/>
        </p:xfrm>
        <a:graphic>
          <a:graphicData uri="http://schemas.openxmlformats.org/drawingml/2006/table">
            <a:tbl>
              <a:tblPr/>
              <a:tblGrid>
                <a:gridCol w="688747"/>
                <a:gridCol w="688747"/>
                <a:gridCol w="688747"/>
                <a:gridCol w="459165"/>
                <a:gridCol w="252541"/>
                <a:gridCol w="711705"/>
                <a:gridCol w="711705"/>
                <a:gridCol w="711705"/>
                <a:gridCol w="711705"/>
                <a:gridCol w="711705"/>
                <a:gridCol w="711705"/>
                <a:gridCol w="711705"/>
                <a:gridCol w="711705"/>
              </a:tblGrid>
              <a:tr h="360040">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263310878"/>
              </p:ext>
            </p:extLst>
          </p:nvPr>
        </p:nvGraphicFramePr>
        <p:xfrm>
          <a:off x="286879" y="1628800"/>
          <a:ext cx="8461584" cy="2529840"/>
        </p:xfrm>
        <a:graphic>
          <a:graphicData uri="http://schemas.openxmlformats.org/drawingml/2006/table">
            <a:tbl>
              <a:tblPr firstRow="1" bandRow="1">
                <a:tableStyleId>{5C22544A-7EE6-4342-B048-85BDC9FD1C3A}</a:tableStyleId>
              </a:tblPr>
              <a:tblGrid>
                <a:gridCol w="2916969"/>
                <a:gridCol w="5544615"/>
              </a:tblGrid>
              <a:tr h="370840">
                <a:tc>
                  <a:txBody>
                    <a:bodyPr/>
                    <a:lstStyle/>
                    <a:p>
                      <a:endParaRPr lang="fr-FR" dirty="0"/>
                    </a:p>
                  </a:txBody>
                  <a:tcPr>
                    <a:solidFill>
                      <a:schemeClr val="bg1"/>
                    </a:solidFill>
                  </a:tcPr>
                </a:tc>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Chez l’</a:t>
                      </a:r>
                      <a:r>
                        <a:rPr lang="fr-FR" sz="1600" b="0" i="1" dirty="0" smtClean="0">
                          <a:solidFill>
                            <a:srgbClr val="400000"/>
                          </a:solidFill>
                          <a:effectLst/>
                          <a:latin typeface="Cambria" panose="02040503050406030204" pitchFamily="18" charset="0"/>
                          <a:ea typeface="Cambria" panose="02040503050406030204" pitchFamily="18" charset="0"/>
                        </a:rPr>
                        <a:t>Orchis </a:t>
                      </a:r>
                      <a:r>
                        <a:rPr lang="fr-FR" sz="1600" b="0" i="1" dirty="0" err="1" smtClean="0">
                          <a:solidFill>
                            <a:srgbClr val="400000"/>
                          </a:solidFill>
                          <a:effectLst/>
                          <a:latin typeface="Cambria" panose="02040503050406030204" pitchFamily="18" charset="0"/>
                          <a:ea typeface="Cambria" panose="02040503050406030204" pitchFamily="18" charset="0"/>
                        </a:rPr>
                        <a:t>simia</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0" dirty="0" smtClean="0">
                          <a:solidFill>
                            <a:srgbClr val="400000"/>
                          </a:solidFill>
                          <a:effectLst/>
                          <a:latin typeface="Cambria" panose="02040503050406030204" pitchFamily="18" charset="0"/>
                          <a:ea typeface="Cambria" panose="02040503050406030204" pitchFamily="18" charset="0"/>
                        </a:rPr>
                        <a:t>ce sont les fleurs du sommet de l’inflorescence, plutôt courte, qui s’épanouissent les premières.</a:t>
                      </a:r>
                      <a:br>
                        <a:rPr lang="fr-FR" sz="1600" b="0" i="0" dirty="0" smtClean="0">
                          <a:solidFill>
                            <a:srgbClr val="400000"/>
                          </a:solidFill>
                          <a:effectLst/>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
                      </a:r>
                      <a:br>
                        <a:rPr lang="fr-FR" sz="1600" b="0" i="0" dirty="0" smtClean="0">
                          <a:solidFill>
                            <a:srgbClr val="400000"/>
                          </a:solidFill>
                          <a:effectLst/>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Le labelle présente deux lobes étroits, allongés et recourbés vers l’avant. Son allure de pantin désarticulé au priapisme spectaculaire est à l’origine du nom de l’espèce.</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Très localisée, cette orchidée pousse de préférence en lisière de bois.</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32" y="1628800"/>
            <a:ext cx="2726591" cy="400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61232" y="5805264"/>
            <a:ext cx="8775264" cy="584775"/>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Le casque blanc argenté est court et pointu. Le labelle de forme simiesque, ponctué de touffes purpurines, est finement découpé et dirigé vers l’avant.</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10034064"/>
      </p:ext>
    </p:extLst>
  </p:cSld>
  <p:clrMapOvr>
    <a:masterClrMapping/>
  </p:clrMapOvr>
  <p:transition spd="slow">
    <p:cov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358449325"/>
              </p:ext>
            </p:extLst>
          </p:nvPr>
        </p:nvGraphicFramePr>
        <p:xfrm>
          <a:off x="251520" y="188640"/>
          <a:ext cx="5715000" cy="822960"/>
        </p:xfrm>
        <a:graphic>
          <a:graphicData uri="http://schemas.openxmlformats.org/drawingml/2006/table">
            <a:tbl>
              <a:tblPr/>
              <a:tblGrid>
                <a:gridCol w="5715000"/>
              </a:tblGrid>
              <a:tr h="0">
                <a:tc>
                  <a:txBody>
                    <a:bodyPr/>
                    <a:lstStyle/>
                    <a:p>
                      <a:pPr algn="l" fontAlgn="ctr"/>
                      <a:r>
                        <a:rPr lang="fr-FR" b="1" dirty="0" err="1" smtClean="0">
                          <a:solidFill>
                            <a:srgbClr val="FF0000"/>
                          </a:solidFill>
                          <a:effectLst/>
                          <a:latin typeface="Cambria" panose="02040503050406030204" pitchFamily="18" charset="0"/>
                          <a:ea typeface="Cambria" panose="02040503050406030204" pitchFamily="18" charset="0"/>
                        </a:rPr>
                        <a:t>Platanthera</a:t>
                      </a:r>
                      <a:r>
                        <a:rPr lang="fr-FR" b="1" dirty="0" smtClean="0">
                          <a:solidFill>
                            <a:srgbClr val="FF0000"/>
                          </a:solidFill>
                          <a:effectLst/>
                          <a:latin typeface="Cambria" panose="02040503050406030204" pitchFamily="18" charset="0"/>
                          <a:ea typeface="Cambria" panose="02040503050406030204" pitchFamily="18" charset="0"/>
                        </a:rPr>
                        <a:t> </a:t>
                      </a:r>
                      <a:r>
                        <a:rPr lang="fr-FR" b="1" dirty="0" err="1">
                          <a:solidFill>
                            <a:srgbClr val="FF0000"/>
                          </a:solidFill>
                          <a:effectLst/>
                          <a:latin typeface="Cambria" panose="02040503050406030204" pitchFamily="18" charset="0"/>
                          <a:ea typeface="Cambria" panose="02040503050406030204" pitchFamily="18" charset="0"/>
                        </a:rPr>
                        <a:t>bifolia</a:t>
                      </a:r>
                      <a:r>
                        <a:rPr lang="fr-FR" dirty="0">
                          <a:effectLst/>
                          <a:latin typeface="Cambria" panose="02040503050406030204" pitchFamily="18" charset="0"/>
                          <a:ea typeface="Cambria" panose="02040503050406030204" pitchFamily="18" charset="0"/>
                        </a:rPr>
                        <a:t>   </a:t>
                      </a:r>
                      <a:r>
                        <a:rPr lang="fr-FR" sz="1600" dirty="0">
                          <a:solidFill>
                            <a:srgbClr val="FF0000"/>
                          </a:solidFill>
                          <a:effectLst/>
                          <a:latin typeface="Cambria" panose="02040503050406030204" pitchFamily="18" charset="0"/>
                          <a:ea typeface="Cambria" panose="02040503050406030204" pitchFamily="18" charset="0"/>
                        </a:rPr>
                        <a:t>(LINNE) L.C.M.RICHARD 1817</a:t>
                      </a:r>
                      <a:r>
                        <a:rPr lang="fr-FR" dirty="0">
                          <a:effectLst/>
                          <a:latin typeface="Cambria" panose="02040503050406030204" pitchFamily="18" charset="0"/>
                          <a:ea typeface="Cambria" panose="02040503050406030204" pitchFamily="18" charset="0"/>
                        </a:rPr>
                        <a:t/>
                      </a:r>
                      <a:br>
                        <a:rPr lang="fr-FR" dirty="0">
                          <a:effectLst/>
                          <a:latin typeface="Cambria" panose="02040503050406030204" pitchFamily="18" charset="0"/>
                          <a:ea typeface="Cambria" panose="02040503050406030204" pitchFamily="18" charset="0"/>
                        </a:rPr>
                      </a:br>
                      <a:r>
                        <a:rPr lang="fr-FR" i="1" dirty="0">
                          <a:effectLst/>
                          <a:latin typeface="Cambria" panose="02040503050406030204" pitchFamily="18" charset="0"/>
                          <a:ea typeface="Cambria" panose="02040503050406030204" pitchFamily="18" charset="0"/>
                        </a:rPr>
                        <a:t>Orchis </a:t>
                      </a:r>
                      <a:r>
                        <a:rPr lang="fr-FR" i="1" dirty="0" err="1">
                          <a:effectLst/>
                          <a:latin typeface="Cambria" panose="02040503050406030204" pitchFamily="18" charset="0"/>
                          <a:ea typeface="Cambria" panose="02040503050406030204" pitchFamily="18" charset="0"/>
                        </a:rPr>
                        <a:t>bifolia</a:t>
                      </a:r>
                      <a:r>
                        <a:rPr lang="fr-FR" dirty="0">
                          <a:effectLst/>
                          <a:latin typeface="Cambria" panose="02040503050406030204" pitchFamily="18" charset="0"/>
                          <a:ea typeface="Cambria" panose="02040503050406030204" pitchFamily="18" charset="0"/>
                        </a:rPr>
                        <a:t>   </a:t>
                      </a:r>
                      <a:r>
                        <a:rPr lang="fr-FR" sz="1600" dirty="0">
                          <a:effectLst/>
                          <a:latin typeface="Cambria" panose="02040503050406030204" pitchFamily="18" charset="0"/>
                          <a:ea typeface="Cambria" panose="02040503050406030204" pitchFamily="18" charset="0"/>
                        </a:rPr>
                        <a:t>LINNE 1753</a:t>
                      </a:r>
                      <a:br>
                        <a:rPr lang="fr-FR" sz="1600" dirty="0">
                          <a:effectLst/>
                          <a:latin typeface="Cambria" panose="02040503050406030204" pitchFamily="18" charset="0"/>
                          <a:ea typeface="Cambria" panose="02040503050406030204" pitchFamily="18" charset="0"/>
                        </a:rPr>
                      </a:br>
                      <a:r>
                        <a:rPr lang="fr-FR" dirty="0" smtClean="0">
                          <a:effectLst/>
                          <a:latin typeface="Cambria" panose="02040503050406030204" pitchFamily="18" charset="0"/>
                          <a:ea typeface="Cambria" panose="02040503050406030204" pitchFamily="18" charset="0"/>
                        </a:rPr>
                        <a:t>Orchis </a:t>
                      </a:r>
                      <a:r>
                        <a:rPr lang="fr-FR" dirty="0">
                          <a:effectLst/>
                          <a:latin typeface="Cambria" panose="02040503050406030204" pitchFamily="18" charset="0"/>
                          <a:ea typeface="Cambria" panose="02040503050406030204" pitchFamily="18" charset="0"/>
                        </a:rPr>
                        <a:t>à deux feuilles</a:t>
                      </a:r>
                    </a:p>
                  </a:txBody>
                  <a:tcPr marL="0" marR="0" marT="0" marB="0" anchor="ctr">
                    <a:lnL>
                      <a:noFill/>
                    </a:lnL>
                    <a:lnR>
                      <a:noFill/>
                    </a:lnR>
                    <a:lnT>
                      <a:noFill/>
                    </a:lnT>
                    <a:lnB>
                      <a:noFill/>
                    </a:lnB>
                    <a:solidFill>
                      <a:schemeClr val="bg1"/>
                    </a:solidFill>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3276164692"/>
              </p:ext>
            </p:extLst>
          </p:nvPr>
        </p:nvGraphicFramePr>
        <p:xfrm>
          <a:off x="235879" y="1124744"/>
          <a:ext cx="8640959" cy="432048"/>
        </p:xfrm>
        <a:graphic>
          <a:graphicData uri="http://schemas.openxmlformats.org/drawingml/2006/table">
            <a:tbl>
              <a:tblPr/>
              <a:tblGrid>
                <a:gridCol w="707875"/>
                <a:gridCol w="707875"/>
                <a:gridCol w="707875"/>
                <a:gridCol w="707875"/>
                <a:gridCol w="707875"/>
                <a:gridCol w="537008"/>
                <a:gridCol w="170866"/>
                <a:gridCol w="732285"/>
                <a:gridCol w="732285"/>
                <a:gridCol w="732285"/>
                <a:gridCol w="732285"/>
                <a:gridCol w="732285"/>
                <a:gridCol w="732285"/>
              </a:tblGrid>
              <a:tr h="432048">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158704613"/>
              </p:ext>
            </p:extLst>
          </p:nvPr>
        </p:nvGraphicFramePr>
        <p:xfrm>
          <a:off x="251520" y="1628800"/>
          <a:ext cx="8640960" cy="2286000"/>
        </p:xfrm>
        <a:graphic>
          <a:graphicData uri="http://schemas.openxmlformats.org/drawingml/2006/table">
            <a:tbl>
              <a:tblPr firstRow="1" bandRow="1">
                <a:tableStyleId>{5C22544A-7EE6-4342-B048-85BDC9FD1C3A}</a:tableStyleId>
              </a:tblPr>
              <a:tblGrid>
                <a:gridCol w="2736304"/>
                <a:gridCol w="5904656"/>
              </a:tblGrid>
              <a:tr h="370840">
                <a:tc>
                  <a:txBody>
                    <a:bodyPr/>
                    <a:lstStyle/>
                    <a:p>
                      <a:endParaRPr lang="fr-FR" dirty="0"/>
                    </a:p>
                  </a:txBody>
                  <a:tcPr>
                    <a:solidFill>
                      <a:schemeClr val="bg1"/>
                    </a:solidFill>
                  </a:tcPr>
                </a:tc>
                <a:tc>
                  <a:txBody>
                    <a:bodyPr/>
                    <a:lstStyle/>
                    <a:p>
                      <a:endParaRPr lang="fr-FR" sz="1600" b="0" i="1" dirty="0" smtClean="0">
                        <a:solidFill>
                          <a:schemeClr val="tx1"/>
                        </a:solidFill>
                        <a:effectLst/>
                        <a:latin typeface="Cambria" panose="02040503050406030204" pitchFamily="18" charset="0"/>
                        <a:ea typeface="Cambria" panose="02040503050406030204" pitchFamily="18" charset="0"/>
                      </a:endParaRPr>
                    </a:p>
                    <a:p>
                      <a:r>
                        <a:rPr lang="fr-FR" sz="1600" b="0" i="1" dirty="0" err="1" smtClean="0">
                          <a:solidFill>
                            <a:schemeClr val="tx1"/>
                          </a:solidFill>
                          <a:effectLst/>
                          <a:latin typeface="Cambria" panose="02040503050406030204" pitchFamily="18" charset="0"/>
                          <a:ea typeface="Cambria" panose="02040503050406030204" pitchFamily="18" charset="0"/>
                        </a:rPr>
                        <a:t>Platanthera</a:t>
                      </a:r>
                      <a:r>
                        <a:rPr lang="fr-FR" sz="1600" b="0" i="1" dirty="0" smtClean="0">
                          <a:solidFill>
                            <a:schemeClr val="tx1"/>
                          </a:solidFill>
                          <a:effectLst/>
                          <a:latin typeface="Cambria" panose="02040503050406030204" pitchFamily="18" charset="0"/>
                          <a:ea typeface="Cambria" panose="02040503050406030204" pitchFamily="18" charset="0"/>
                        </a:rPr>
                        <a:t> </a:t>
                      </a:r>
                      <a:r>
                        <a:rPr lang="fr-FR" sz="1600" b="0" i="1" dirty="0" err="1" smtClean="0">
                          <a:solidFill>
                            <a:schemeClr val="tx1"/>
                          </a:solidFill>
                          <a:effectLst/>
                          <a:latin typeface="Cambria" panose="02040503050406030204" pitchFamily="18" charset="0"/>
                          <a:ea typeface="Cambria" panose="02040503050406030204" pitchFamily="18" charset="0"/>
                        </a:rPr>
                        <a:t>bifolia</a:t>
                      </a:r>
                      <a:r>
                        <a:rPr lang="fr-FR" sz="1600" b="0" dirty="0" smtClean="0">
                          <a:solidFill>
                            <a:schemeClr val="tx1"/>
                          </a:solidFill>
                          <a:latin typeface="Cambria" panose="02040503050406030204" pitchFamily="18" charset="0"/>
                          <a:ea typeface="Cambria" panose="02040503050406030204" pitchFamily="18" charset="0"/>
                        </a:rPr>
                        <a:t> est plus grêle que </a:t>
                      </a:r>
                      <a:r>
                        <a:rPr lang="fr-FR" sz="1600" b="0" i="1" dirty="0" err="1" smtClean="0">
                          <a:solidFill>
                            <a:schemeClr val="tx1"/>
                          </a:solidFill>
                          <a:effectLst/>
                          <a:latin typeface="Cambria" panose="02040503050406030204" pitchFamily="18" charset="0"/>
                          <a:ea typeface="Cambria" panose="02040503050406030204" pitchFamily="18" charset="0"/>
                        </a:rPr>
                        <a:t>Platanthera</a:t>
                      </a:r>
                      <a:r>
                        <a:rPr lang="fr-FR" sz="1600" b="0" i="1" dirty="0" smtClean="0">
                          <a:solidFill>
                            <a:schemeClr val="tx1"/>
                          </a:solidFill>
                          <a:effectLst/>
                          <a:latin typeface="Cambria" panose="02040503050406030204" pitchFamily="18" charset="0"/>
                          <a:ea typeface="Cambria" panose="02040503050406030204" pitchFamily="18" charset="0"/>
                        </a:rPr>
                        <a:t> </a:t>
                      </a:r>
                      <a:r>
                        <a:rPr lang="fr-FR" sz="1600" b="0" i="1" dirty="0" err="1" smtClean="0">
                          <a:solidFill>
                            <a:schemeClr val="tx1"/>
                          </a:solidFill>
                          <a:effectLst/>
                          <a:latin typeface="Cambria" panose="02040503050406030204" pitchFamily="18" charset="0"/>
                          <a:ea typeface="Cambria" panose="02040503050406030204" pitchFamily="18" charset="0"/>
                        </a:rPr>
                        <a:t>chlorantha</a:t>
                      </a:r>
                      <a:r>
                        <a:rPr lang="fr-FR" sz="1600" b="0" i="1" dirty="0" smtClean="0">
                          <a:solidFill>
                            <a:schemeClr val="tx1"/>
                          </a:solidFill>
                          <a:effectLst/>
                          <a:latin typeface="Cambria" panose="02040503050406030204" pitchFamily="18" charset="0"/>
                          <a:ea typeface="Cambria" panose="02040503050406030204" pitchFamily="18" charset="0"/>
                        </a:rPr>
                        <a:t> </a:t>
                      </a:r>
                      <a:r>
                        <a:rPr lang="fr-FR" sz="1600" b="0" dirty="0" smtClean="0">
                          <a:solidFill>
                            <a:schemeClr val="tx1"/>
                          </a:solidFill>
                          <a:latin typeface="Cambria" panose="02040503050406030204" pitchFamily="18" charset="0"/>
                          <a:ea typeface="Cambria" panose="02040503050406030204" pitchFamily="18" charset="0"/>
                        </a:rPr>
                        <a:t>avec une inflorescence blanche à jaunâtre peu dense.</a:t>
                      </a:r>
                      <a:br>
                        <a:rPr lang="fr-FR" sz="1600" b="0" dirty="0" smtClean="0">
                          <a:solidFill>
                            <a:schemeClr val="tx1"/>
                          </a:solidFill>
                          <a:latin typeface="Cambria" panose="02040503050406030204" pitchFamily="18" charset="0"/>
                          <a:ea typeface="Cambria" panose="02040503050406030204" pitchFamily="18" charset="0"/>
                        </a:rPr>
                      </a:br>
                      <a:r>
                        <a:rPr lang="fr-FR" sz="1600" b="0" dirty="0" smtClean="0">
                          <a:solidFill>
                            <a:schemeClr val="tx1"/>
                          </a:solidFill>
                          <a:latin typeface="Cambria" panose="02040503050406030204" pitchFamily="18" charset="0"/>
                          <a:ea typeface="Cambria" panose="02040503050406030204" pitchFamily="18" charset="0"/>
                        </a:rPr>
                        <a:t>Les fleurs plus petites ont également un parfum plus subtil et un éperon long et fin terminé par un pointe effilée.</a:t>
                      </a:r>
                      <a:br>
                        <a:rPr lang="fr-FR" sz="1600" b="0" dirty="0" smtClean="0">
                          <a:solidFill>
                            <a:schemeClr val="tx1"/>
                          </a:solidFill>
                          <a:latin typeface="Cambria" panose="02040503050406030204" pitchFamily="18" charset="0"/>
                          <a:ea typeface="Cambria" panose="02040503050406030204" pitchFamily="18" charset="0"/>
                        </a:rPr>
                      </a:br>
                      <a:r>
                        <a:rPr lang="fr-FR" sz="1600" b="0" dirty="0" smtClean="0">
                          <a:solidFill>
                            <a:schemeClr val="tx1"/>
                          </a:solidFill>
                          <a:latin typeface="Cambria" panose="02040503050406030204" pitchFamily="18" charset="0"/>
                          <a:ea typeface="Cambria" panose="02040503050406030204" pitchFamily="18" charset="0"/>
                        </a:rPr>
                        <a:t/>
                      </a:r>
                      <a:br>
                        <a:rPr lang="fr-FR" sz="1600" b="0" dirty="0" smtClean="0">
                          <a:solidFill>
                            <a:schemeClr val="tx1"/>
                          </a:solidFill>
                          <a:latin typeface="Cambria" panose="02040503050406030204" pitchFamily="18" charset="0"/>
                          <a:ea typeface="Cambria" panose="02040503050406030204" pitchFamily="18" charset="0"/>
                        </a:rPr>
                      </a:br>
                      <a:r>
                        <a:rPr lang="fr-FR" sz="1600" b="0" dirty="0" smtClean="0">
                          <a:solidFill>
                            <a:schemeClr val="tx1"/>
                          </a:solidFill>
                          <a:latin typeface="Cambria" panose="02040503050406030204" pitchFamily="18" charset="0"/>
                          <a:ea typeface="Cambria" panose="02040503050406030204" pitchFamily="18" charset="0"/>
                        </a:rPr>
                        <a:t>Bien que pouvant cohabiter avec sa congénère, cette </a:t>
                      </a:r>
                      <a:r>
                        <a:rPr lang="fr-FR" sz="1600" b="0" dirty="0" err="1" smtClean="0">
                          <a:solidFill>
                            <a:schemeClr val="tx1"/>
                          </a:solidFill>
                          <a:latin typeface="Cambria" panose="02040503050406030204" pitchFamily="18" charset="0"/>
                          <a:ea typeface="Cambria" panose="02040503050406030204" pitchFamily="18" charset="0"/>
                        </a:rPr>
                        <a:t>Platanthère</a:t>
                      </a:r>
                      <a:r>
                        <a:rPr lang="fr-FR" sz="1600" b="0" dirty="0" smtClean="0">
                          <a:solidFill>
                            <a:schemeClr val="tx1"/>
                          </a:solidFill>
                          <a:latin typeface="Cambria" panose="02040503050406030204" pitchFamily="18" charset="0"/>
                          <a:ea typeface="Cambria" panose="02040503050406030204" pitchFamily="18" charset="0"/>
                        </a:rPr>
                        <a:t> peut supporter des terrains plus acides avec une date de floraison généralement plus tardive d’une quinzaine de jours.</a:t>
                      </a:r>
                      <a:endParaRPr lang="fr-FR" sz="1600" b="0" dirty="0">
                        <a:solidFill>
                          <a:schemeClr val="tx1"/>
                        </a:solidFill>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264642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35879" y="5661248"/>
            <a:ext cx="8424936" cy="584775"/>
          </a:xfrm>
          <a:prstGeom prst="rect">
            <a:avLst/>
          </a:prstGeom>
        </p:spPr>
        <p:txBody>
          <a:bodyPr wrap="square">
            <a:spAutoFit/>
          </a:bodyPr>
          <a:lstStyle/>
          <a:p>
            <a:r>
              <a:rPr lang="fr-FR" sz="1600" dirty="0">
                <a:solidFill>
                  <a:srgbClr val="400000"/>
                </a:solidFill>
                <a:latin typeface="Cambria" panose="02040503050406030204" pitchFamily="18" charset="0"/>
                <a:ea typeface="Cambria" panose="02040503050406030204" pitchFamily="18" charset="0"/>
              </a:rPr>
              <a:t>Ici, les "anthères" sont parallèles. Le sépale dorsal est moins couvrant et forme avec les pétales latéraux un casque acuminé.</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19589315"/>
      </p:ext>
    </p:extLst>
  </p:cSld>
  <p:clrMapOvr>
    <a:masterClrMapping/>
  </p:clrMapOvr>
  <p:transition spd="slow">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211723"/>
            <a:ext cx="5542223" cy="92333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Platanthera</a:t>
            </a: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chlorantha</a:t>
            </a:r>
            <a:r>
              <a:rPr kumimoji="0" lang="fr-FR" altLang="fr-FR" b="1"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(CUSTER) REICHENBACH 1828</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Orchis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montana</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REICHENBACH fil. 1851</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Orchis verdâtre</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1748346538"/>
              </p:ext>
            </p:extLst>
          </p:nvPr>
        </p:nvGraphicFramePr>
        <p:xfrm>
          <a:off x="395535" y="1181535"/>
          <a:ext cx="8424938" cy="421739"/>
        </p:xfrm>
        <a:graphic>
          <a:graphicData uri="http://schemas.openxmlformats.org/drawingml/2006/table">
            <a:tbl>
              <a:tblPr/>
              <a:tblGrid>
                <a:gridCol w="694610"/>
                <a:gridCol w="694610"/>
                <a:gridCol w="694610"/>
                <a:gridCol w="358507"/>
                <a:gridCol w="358507"/>
                <a:gridCol w="672202"/>
                <a:gridCol w="358507"/>
                <a:gridCol w="358507"/>
                <a:gridCol w="717016"/>
                <a:gridCol w="717016"/>
                <a:gridCol w="717016"/>
                <a:gridCol w="694610"/>
                <a:gridCol w="694610"/>
                <a:gridCol w="694610"/>
              </a:tblGrid>
              <a:tr h="421739">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1903866980"/>
              </p:ext>
            </p:extLst>
          </p:nvPr>
        </p:nvGraphicFramePr>
        <p:xfrm>
          <a:off x="395536" y="1700808"/>
          <a:ext cx="8424936" cy="2773680"/>
        </p:xfrm>
        <a:graphic>
          <a:graphicData uri="http://schemas.openxmlformats.org/drawingml/2006/table">
            <a:tbl>
              <a:tblPr firstRow="1" bandRow="1">
                <a:tableStyleId>{5C22544A-7EE6-4342-B048-85BDC9FD1C3A}</a:tableStyleId>
              </a:tblPr>
              <a:tblGrid>
                <a:gridCol w="2736304"/>
                <a:gridCol w="5688632"/>
              </a:tblGrid>
              <a:tr h="370840">
                <a:tc>
                  <a:txBody>
                    <a:bodyPr/>
                    <a:lstStyle/>
                    <a:p>
                      <a:endParaRPr lang="fr-FR" sz="1600" dirty="0">
                        <a:latin typeface="Cambria" panose="02040503050406030204" pitchFamily="18" charset="0"/>
                        <a:ea typeface="Cambria" panose="02040503050406030204" pitchFamily="18" charset="0"/>
                      </a:endParaRPr>
                    </a:p>
                  </a:txBody>
                  <a:tcPr>
                    <a:solidFill>
                      <a:schemeClr val="bg1"/>
                    </a:solidFill>
                  </a:tcPr>
                </a:tc>
                <a:tc>
                  <a:txBody>
                    <a:bodyPr/>
                    <a:lstStyle/>
                    <a:p>
                      <a:r>
                        <a:rPr lang="fr-FR" sz="1600" b="0" i="1" dirty="0" err="1" smtClean="0">
                          <a:solidFill>
                            <a:srgbClr val="420000"/>
                          </a:solidFill>
                          <a:effectLst/>
                          <a:latin typeface="Arial"/>
                        </a:rPr>
                        <a:t>Platanthera</a:t>
                      </a:r>
                      <a:r>
                        <a:rPr lang="fr-FR" sz="1600" b="0" i="1" dirty="0" smtClean="0">
                          <a:solidFill>
                            <a:srgbClr val="420000"/>
                          </a:solidFill>
                          <a:effectLst/>
                          <a:latin typeface="Arial"/>
                        </a:rPr>
                        <a:t> </a:t>
                      </a:r>
                      <a:r>
                        <a:rPr lang="fr-FR" sz="1600" b="0" i="1" dirty="0" err="1" smtClean="0">
                          <a:solidFill>
                            <a:srgbClr val="420000"/>
                          </a:solidFill>
                          <a:effectLst/>
                          <a:latin typeface="Arial"/>
                        </a:rPr>
                        <a:t>chlorantha</a:t>
                      </a:r>
                      <a:r>
                        <a:rPr lang="fr-FR" sz="1600" b="0" i="0" dirty="0" smtClean="0">
                          <a:solidFill>
                            <a:srgbClr val="420000"/>
                          </a:solidFill>
                          <a:effectLst/>
                          <a:latin typeface="Arial"/>
                        </a:rPr>
                        <a:t> est une petite orchidée robuste avec une inflorescence souvent lâche de couleur verdâtre comme son nom l’indique.</a:t>
                      </a:r>
                      <a:r>
                        <a:rPr lang="fr-FR" sz="1600" dirty="0" smtClean="0"/>
                        <a:t/>
                      </a:r>
                      <a:br>
                        <a:rPr lang="fr-FR" sz="1600" dirty="0" smtClean="0"/>
                      </a:br>
                      <a:r>
                        <a:rPr lang="fr-FR" sz="1600" dirty="0" smtClean="0"/>
                        <a:t/>
                      </a:r>
                      <a:br>
                        <a:rPr lang="fr-FR" sz="1600" dirty="0" smtClean="0"/>
                      </a:br>
                      <a:r>
                        <a:rPr lang="fr-FR" sz="1600" b="0" i="0" dirty="0" smtClean="0">
                          <a:solidFill>
                            <a:srgbClr val="420000"/>
                          </a:solidFill>
                          <a:effectLst/>
                          <a:latin typeface="Arial"/>
                        </a:rPr>
                        <a:t>Les fleurs sont pourvues d’un éperon long et fin avec une extrémité épaissie.</a:t>
                      </a:r>
                      <a:r>
                        <a:rPr lang="fr-FR" sz="1600" dirty="0" smtClean="0"/>
                        <a:t/>
                      </a:r>
                      <a:br>
                        <a:rPr lang="fr-FR" sz="1600" dirty="0" smtClean="0"/>
                      </a:br>
                      <a:r>
                        <a:rPr lang="fr-FR" sz="1600" dirty="0" smtClean="0"/>
                        <a:t/>
                      </a:r>
                      <a:br>
                        <a:rPr lang="fr-FR" sz="1600" dirty="0" smtClean="0"/>
                      </a:br>
                      <a:r>
                        <a:rPr lang="fr-FR" sz="1600" b="0" i="0" dirty="0" smtClean="0">
                          <a:solidFill>
                            <a:srgbClr val="420000"/>
                          </a:solidFill>
                          <a:effectLst/>
                          <a:latin typeface="Cambria" panose="02040503050406030204" pitchFamily="18" charset="0"/>
                          <a:ea typeface="Cambria" panose="02040503050406030204" pitchFamily="18" charset="0"/>
                        </a:rPr>
                        <a:t>Disséminée dans toute la région, cette plante affectionne les terrains calcaires, aussi bien secs qu’humides </a:t>
                      </a:r>
                      <a:r>
                        <a:rPr lang="fr-FR" sz="1600" b="0" i="0" dirty="0" smtClean="0">
                          <a:solidFill>
                            <a:srgbClr val="420000"/>
                          </a:solidFill>
                          <a:effectLst/>
                          <a:latin typeface="Arial"/>
                        </a:rPr>
                        <a:t>dans des zones souvent dégagées.</a:t>
                      </a:r>
                      <a:r>
                        <a:rPr lang="fr-FR" sz="1600" dirty="0" smtClean="0"/>
                        <a:t/>
                      </a:r>
                      <a:br>
                        <a:rPr lang="fr-FR" sz="1600" dirty="0" smtClean="0"/>
                      </a:b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772816"/>
            <a:ext cx="2627095" cy="3747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95534" y="5661248"/>
            <a:ext cx="8352929" cy="584775"/>
          </a:xfrm>
          <a:prstGeom prst="rect">
            <a:avLst/>
          </a:prstGeom>
        </p:spPr>
        <p:txBody>
          <a:bodyPr wrap="square">
            <a:spAutoFit/>
          </a:bodyPr>
          <a:lstStyle/>
          <a:p>
            <a:r>
              <a:rPr lang="fr-FR" sz="1600" dirty="0">
                <a:solidFill>
                  <a:srgbClr val="420000"/>
                </a:solidFill>
                <a:latin typeface="Cambria" panose="02040503050406030204" pitchFamily="18" charset="0"/>
                <a:ea typeface="Cambria" panose="02040503050406030204" pitchFamily="18" charset="0"/>
              </a:rPr>
              <a:t>Les anthères sont divergentes, écartées à la base.</a:t>
            </a:r>
            <a:r>
              <a:rPr lang="fr-FR" sz="1600" dirty="0">
                <a:latin typeface="Cambria" panose="02040503050406030204" pitchFamily="18" charset="0"/>
                <a:ea typeface="Cambria" panose="02040503050406030204" pitchFamily="18" charset="0"/>
              </a:rPr>
              <a:t/>
            </a:r>
            <a:br>
              <a:rPr lang="fr-FR" sz="1600" dirty="0">
                <a:latin typeface="Cambria" panose="02040503050406030204" pitchFamily="18" charset="0"/>
                <a:ea typeface="Cambria" panose="02040503050406030204" pitchFamily="18" charset="0"/>
              </a:rPr>
            </a:br>
            <a:r>
              <a:rPr lang="fr-FR" sz="1600" dirty="0">
                <a:solidFill>
                  <a:srgbClr val="420000"/>
                </a:solidFill>
                <a:latin typeface="Cambria" panose="02040503050406030204" pitchFamily="18" charset="0"/>
                <a:ea typeface="Cambria" panose="02040503050406030204" pitchFamily="18" charset="0"/>
              </a:rPr>
              <a:t>Le sépale dorsal est large et couvre largement les pétales.</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31021912"/>
      </p:ext>
    </p:extLst>
  </p:cSld>
  <p:clrMapOvr>
    <a:masterClrMapping/>
  </p:clrMapOvr>
  <p:transition spd="slow">
    <p:cov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107619709"/>
              </p:ext>
            </p:extLst>
          </p:nvPr>
        </p:nvGraphicFramePr>
        <p:xfrm>
          <a:off x="395536" y="332656"/>
          <a:ext cx="8352928" cy="548640"/>
        </p:xfrm>
        <a:graphic>
          <a:graphicData uri="http://schemas.openxmlformats.org/drawingml/2006/table">
            <a:tbl>
              <a:tblPr/>
              <a:tblGrid>
                <a:gridCol w="8352928"/>
              </a:tblGrid>
              <a:tr h="0">
                <a:tc>
                  <a:txBody>
                    <a:bodyPr/>
                    <a:lstStyle/>
                    <a:p>
                      <a:pPr algn="l" fontAlgn="ctr"/>
                      <a:r>
                        <a:rPr lang="fr-FR" b="1" i="1" dirty="0" err="1" smtClean="0">
                          <a:solidFill>
                            <a:srgbClr val="FF0000"/>
                          </a:solidFill>
                          <a:effectLst/>
                          <a:latin typeface="Cambria" panose="02040503050406030204" pitchFamily="18" charset="0"/>
                          <a:ea typeface="Cambria" panose="02040503050406030204" pitchFamily="18" charset="0"/>
                        </a:rPr>
                        <a:t>Serapias</a:t>
                      </a:r>
                      <a:r>
                        <a:rPr lang="fr-FR" b="1" i="1" dirty="0" smtClean="0">
                          <a:solidFill>
                            <a:srgbClr val="FF0000"/>
                          </a:solidFill>
                          <a:effectLst/>
                          <a:latin typeface="Cambria" panose="02040503050406030204" pitchFamily="18" charset="0"/>
                          <a:ea typeface="Cambria" panose="02040503050406030204" pitchFamily="18" charset="0"/>
                        </a:rPr>
                        <a:t> </a:t>
                      </a:r>
                      <a:r>
                        <a:rPr lang="fr-FR" b="1" i="1" dirty="0" err="1">
                          <a:solidFill>
                            <a:srgbClr val="FF0000"/>
                          </a:solidFill>
                          <a:effectLst/>
                          <a:latin typeface="Cambria" panose="02040503050406030204" pitchFamily="18" charset="0"/>
                          <a:ea typeface="Cambria" panose="02040503050406030204" pitchFamily="18" charset="0"/>
                        </a:rPr>
                        <a:t>cordigera</a:t>
                      </a:r>
                      <a:r>
                        <a:rPr lang="fr-FR" b="1" i="1" dirty="0">
                          <a:effectLst/>
                          <a:latin typeface="Cambria" panose="02040503050406030204" pitchFamily="18" charset="0"/>
                          <a:ea typeface="Cambria" panose="02040503050406030204" pitchFamily="18" charset="0"/>
                        </a:rPr>
                        <a:t>  </a:t>
                      </a:r>
                      <a:r>
                        <a:rPr lang="fr-FR" dirty="0">
                          <a:effectLst/>
                          <a:latin typeface="Cambria" panose="02040503050406030204" pitchFamily="18" charset="0"/>
                          <a:ea typeface="Cambria" panose="02040503050406030204" pitchFamily="18" charset="0"/>
                        </a:rPr>
                        <a:t> </a:t>
                      </a:r>
                      <a:r>
                        <a:rPr lang="fr-FR" sz="1600" dirty="0">
                          <a:solidFill>
                            <a:srgbClr val="FF0000"/>
                          </a:solidFill>
                          <a:effectLst/>
                          <a:latin typeface="Cambria" panose="02040503050406030204" pitchFamily="18" charset="0"/>
                          <a:ea typeface="Cambria" panose="02040503050406030204" pitchFamily="18" charset="0"/>
                        </a:rPr>
                        <a:t>LINNE 1753</a:t>
                      </a:r>
                      <a:r>
                        <a:rPr lang="fr-FR" dirty="0">
                          <a:effectLst/>
                          <a:latin typeface="Cambria" panose="02040503050406030204" pitchFamily="18" charset="0"/>
                          <a:ea typeface="Cambria" panose="02040503050406030204" pitchFamily="18" charset="0"/>
                        </a:rPr>
                        <a:t/>
                      </a:r>
                      <a:br>
                        <a:rPr lang="fr-FR" dirty="0">
                          <a:effectLst/>
                          <a:latin typeface="Cambria" panose="02040503050406030204" pitchFamily="18" charset="0"/>
                          <a:ea typeface="Cambria" panose="02040503050406030204" pitchFamily="18" charset="0"/>
                        </a:rPr>
                      </a:br>
                      <a:r>
                        <a:rPr lang="fr-FR" i="0" dirty="0" err="1" smtClean="0">
                          <a:effectLst/>
                          <a:latin typeface="Cambria" panose="02040503050406030204" pitchFamily="18" charset="0"/>
                          <a:ea typeface="Cambria" panose="02040503050406030204" pitchFamily="18" charset="0"/>
                        </a:rPr>
                        <a:t>Serapias</a:t>
                      </a:r>
                      <a:r>
                        <a:rPr lang="fr-FR" i="0" dirty="0" smtClean="0">
                          <a:effectLst/>
                          <a:latin typeface="Cambria" panose="02040503050406030204" pitchFamily="18" charset="0"/>
                          <a:ea typeface="Cambria" panose="02040503050406030204" pitchFamily="18" charset="0"/>
                        </a:rPr>
                        <a:t> </a:t>
                      </a:r>
                      <a:r>
                        <a:rPr lang="fr-FR" i="0" dirty="0">
                          <a:effectLst/>
                          <a:latin typeface="Cambria" panose="02040503050406030204" pitchFamily="18" charset="0"/>
                          <a:ea typeface="Cambria" panose="02040503050406030204" pitchFamily="18" charset="0"/>
                        </a:rPr>
                        <a:t>en </a:t>
                      </a:r>
                      <a:r>
                        <a:rPr lang="fr-FR" i="0" dirty="0" err="1">
                          <a:effectLst/>
                          <a:latin typeface="Cambria" panose="02040503050406030204" pitchFamily="18" charset="0"/>
                          <a:ea typeface="Cambria" panose="02040503050406030204" pitchFamily="18" charset="0"/>
                        </a:rPr>
                        <a:t>coeur</a:t>
                      </a:r>
                      <a:endParaRPr lang="fr-FR" i="0" dirty="0">
                        <a:effectLst/>
                        <a:latin typeface="Cambria" panose="02040503050406030204" pitchFamily="18" charset="0"/>
                        <a:ea typeface="Cambria" panose="02040503050406030204" pitchFamily="18" charset="0"/>
                      </a:endParaRPr>
                    </a:p>
                  </a:txBody>
                  <a:tcPr marL="0" marR="0" marT="0" marB="0" anchor="ctr">
                    <a:lnL>
                      <a:noFill/>
                    </a:lnL>
                    <a:lnR>
                      <a:noFill/>
                    </a:lnR>
                    <a:lnT>
                      <a:noFill/>
                    </a:lnT>
                    <a:lnB>
                      <a:noFill/>
                    </a:lnB>
                    <a:solidFill>
                      <a:schemeClr val="bg1"/>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1114751301"/>
              </p:ext>
            </p:extLst>
          </p:nvPr>
        </p:nvGraphicFramePr>
        <p:xfrm>
          <a:off x="395536" y="1052736"/>
          <a:ext cx="8280915" cy="432048"/>
        </p:xfrm>
        <a:graphic>
          <a:graphicData uri="http://schemas.openxmlformats.org/drawingml/2006/table">
            <a:tbl>
              <a:tblPr/>
              <a:tblGrid>
                <a:gridCol w="688099"/>
                <a:gridCol w="688099"/>
                <a:gridCol w="688099"/>
                <a:gridCol w="688099"/>
                <a:gridCol w="355913"/>
                <a:gridCol w="355913"/>
                <a:gridCol w="688099"/>
                <a:gridCol w="688099"/>
                <a:gridCol w="688099"/>
                <a:gridCol w="688099"/>
                <a:gridCol w="688099"/>
                <a:gridCol w="688099"/>
                <a:gridCol w="688099"/>
              </a:tblGrid>
              <a:tr h="432048">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D8A336"/>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8A336"/>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8A336"/>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8A336"/>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8A336"/>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8A336"/>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8A336"/>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8A336"/>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8A336"/>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8A336"/>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D</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D8A336"/>
                    </a:solidFill>
                  </a:tcPr>
                </a:tc>
              </a:tr>
            </a:tbl>
          </a:graphicData>
        </a:graphic>
      </p:graphicFrame>
      <p:sp>
        <p:nvSpPr>
          <p:cNvPr id="5" name="Rectangle 1"/>
          <p:cNvSpPr>
            <a:spLocks noChangeArrowheads="1"/>
          </p:cNvSpPr>
          <p:nvPr/>
        </p:nvSpPr>
        <p:spPr bwMode="auto">
          <a:xfrm>
            <a:off x="1714500" y="357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1606931835"/>
              </p:ext>
            </p:extLst>
          </p:nvPr>
        </p:nvGraphicFramePr>
        <p:xfrm>
          <a:off x="395536" y="1628800"/>
          <a:ext cx="8352928" cy="3017520"/>
        </p:xfrm>
        <a:graphic>
          <a:graphicData uri="http://schemas.openxmlformats.org/drawingml/2006/table">
            <a:tbl>
              <a:tblPr firstRow="1" bandRow="1">
                <a:tableStyleId>{5C22544A-7EE6-4342-B048-85BDC9FD1C3A}</a:tableStyleId>
              </a:tblPr>
              <a:tblGrid>
                <a:gridCol w="2592288"/>
                <a:gridCol w="5760640"/>
              </a:tblGrid>
              <a:tr h="370840">
                <a:tc>
                  <a:txBody>
                    <a:bodyPr/>
                    <a:lstStyle/>
                    <a:p>
                      <a:endParaRPr lang="fr-FR" dirty="0"/>
                    </a:p>
                  </a:txBody>
                  <a:tcPr>
                    <a:solidFill>
                      <a:schemeClr val="bg1"/>
                    </a:solidFill>
                  </a:tcPr>
                </a:tc>
                <a:tc>
                  <a:txBody>
                    <a:bodyPr/>
                    <a:lstStyle/>
                    <a:p>
                      <a:r>
                        <a:rPr lang="fr-FR" sz="1600" b="0" dirty="0" smtClean="0">
                          <a:solidFill>
                            <a:schemeClr val="tx1"/>
                          </a:solidFill>
                          <a:latin typeface="Cambria" panose="02040503050406030204" pitchFamily="18" charset="0"/>
                          <a:ea typeface="Cambria" panose="02040503050406030204" pitchFamily="18" charset="0"/>
                        </a:rPr>
                        <a:t>Comme pour le </a:t>
                      </a:r>
                      <a:r>
                        <a:rPr lang="fr-FR" sz="1600" b="0" i="1" dirty="0" err="1" smtClean="0">
                          <a:solidFill>
                            <a:schemeClr val="tx1"/>
                          </a:solidFill>
                          <a:effectLst/>
                          <a:latin typeface="Cambria" panose="02040503050406030204" pitchFamily="18" charset="0"/>
                          <a:ea typeface="Cambria" panose="02040503050406030204" pitchFamily="18" charset="0"/>
                        </a:rPr>
                        <a:t>Serapias</a:t>
                      </a:r>
                      <a:r>
                        <a:rPr lang="fr-FR" sz="1600" b="0" i="1" dirty="0" smtClean="0">
                          <a:solidFill>
                            <a:schemeClr val="tx1"/>
                          </a:solidFill>
                          <a:effectLst/>
                          <a:latin typeface="Cambria" panose="02040503050406030204" pitchFamily="18" charset="0"/>
                          <a:ea typeface="Cambria" panose="02040503050406030204" pitchFamily="18" charset="0"/>
                        </a:rPr>
                        <a:t> </a:t>
                      </a:r>
                      <a:r>
                        <a:rPr lang="fr-FR" sz="1600" b="0" i="1" dirty="0" err="1" smtClean="0">
                          <a:solidFill>
                            <a:schemeClr val="tx1"/>
                          </a:solidFill>
                          <a:effectLst/>
                          <a:latin typeface="Cambria" panose="02040503050406030204" pitchFamily="18" charset="0"/>
                          <a:ea typeface="Cambria" panose="02040503050406030204" pitchFamily="18" charset="0"/>
                        </a:rPr>
                        <a:t>vomeracea</a:t>
                      </a:r>
                      <a:r>
                        <a:rPr lang="fr-FR" sz="1600" b="0" dirty="0" smtClean="0">
                          <a:solidFill>
                            <a:schemeClr val="tx1"/>
                          </a:solidFill>
                          <a:latin typeface="Cambria" panose="02040503050406030204" pitchFamily="18" charset="0"/>
                          <a:ea typeface="Cambria" panose="02040503050406030204" pitchFamily="18" charset="0"/>
                        </a:rPr>
                        <a:t> la fleur peut servir d’abri aux insectes visiteurs.</a:t>
                      </a:r>
                      <a:br>
                        <a:rPr lang="fr-FR" sz="1600" b="0" dirty="0" smtClean="0">
                          <a:solidFill>
                            <a:schemeClr val="tx1"/>
                          </a:solidFill>
                          <a:latin typeface="Cambria" panose="02040503050406030204" pitchFamily="18" charset="0"/>
                          <a:ea typeface="Cambria" panose="02040503050406030204" pitchFamily="18" charset="0"/>
                        </a:rPr>
                      </a:br>
                      <a:r>
                        <a:rPr lang="fr-FR" sz="1600" b="0" dirty="0" smtClean="0">
                          <a:solidFill>
                            <a:schemeClr val="tx1"/>
                          </a:solidFill>
                          <a:latin typeface="Cambria" panose="02040503050406030204" pitchFamily="18" charset="0"/>
                          <a:ea typeface="Cambria" panose="02040503050406030204" pitchFamily="18" charset="0"/>
                        </a:rPr>
                        <a:t/>
                      </a:r>
                      <a:br>
                        <a:rPr lang="fr-FR" sz="1600" b="0" dirty="0" smtClean="0">
                          <a:solidFill>
                            <a:schemeClr val="tx1"/>
                          </a:solidFill>
                          <a:latin typeface="Cambria" panose="02040503050406030204" pitchFamily="18" charset="0"/>
                          <a:ea typeface="Cambria" panose="02040503050406030204" pitchFamily="18" charset="0"/>
                        </a:rPr>
                      </a:br>
                      <a:r>
                        <a:rPr lang="fr-FR" sz="1600" b="0" dirty="0" smtClean="0">
                          <a:solidFill>
                            <a:schemeClr val="tx1"/>
                          </a:solidFill>
                          <a:latin typeface="Cambria" panose="02040503050406030204" pitchFamily="18" charset="0"/>
                          <a:ea typeface="Cambria" panose="02040503050406030204" pitchFamily="18" charset="0"/>
                        </a:rPr>
                        <a:t>Très localisée, cette orchidée magnifique ne subsiste dans notre région que dans des landes encore oubliées des engins défricheurs. Elle affectionne tout particulièrement les terrains acides.</a:t>
                      </a:r>
                      <a:br>
                        <a:rPr lang="fr-FR" sz="1600" b="0" dirty="0" smtClean="0">
                          <a:solidFill>
                            <a:schemeClr val="tx1"/>
                          </a:solidFill>
                          <a:latin typeface="Cambria" panose="02040503050406030204" pitchFamily="18" charset="0"/>
                          <a:ea typeface="Cambria" panose="02040503050406030204" pitchFamily="18" charset="0"/>
                        </a:rPr>
                      </a:br>
                      <a:r>
                        <a:rPr lang="fr-FR" sz="1600" b="0" dirty="0" smtClean="0">
                          <a:solidFill>
                            <a:schemeClr val="tx1"/>
                          </a:solidFill>
                          <a:latin typeface="Cambria" panose="02040503050406030204" pitchFamily="18" charset="0"/>
                          <a:ea typeface="Cambria" panose="02040503050406030204" pitchFamily="18" charset="0"/>
                        </a:rPr>
                        <a:t/>
                      </a:r>
                      <a:br>
                        <a:rPr lang="fr-FR" sz="1600" b="0" dirty="0" smtClean="0">
                          <a:solidFill>
                            <a:schemeClr val="tx1"/>
                          </a:solidFill>
                          <a:latin typeface="Cambria" panose="02040503050406030204" pitchFamily="18" charset="0"/>
                          <a:ea typeface="Cambria" panose="02040503050406030204" pitchFamily="18" charset="0"/>
                        </a:rPr>
                      </a:br>
                      <a:r>
                        <a:rPr lang="fr-FR" sz="1600" b="0" dirty="0" smtClean="0">
                          <a:solidFill>
                            <a:schemeClr val="tx1"/>
                          </a:solidFill>
                          <a:latin typeface="Cambria" panose="02040503050406030204" pitchFamily="18" charset="0"/>
                          <a:ea typeface="Cambria" panose="02040503050406030204" pitchFamily="18" charset="0"/>
                        </a:rPr>
                        <a:t>Comme tous les </a:t>
                      </a:r>
                      <a:r>
                        <a:rPr lang="fr-FR" sz="1600" b="0" dirty="0" err="1" smtClean="0">
                          <a:solidFill>
                            <a:schemeClr val="tx1"/>
                          </a:solidFill>
                          <a:latin typeface="Cambria" panose="02040503050406030204" pitchFamily="18" charset="0"/>
                          <a:ea typeface="Cambria" panose="02040503050406030204" pitchFamily="18" charset="0"/>
                        </a:rPr>
                        <a:t>Serapias</a:t>
                      </a:r>
                      <a:r>
                        <a:rPr lang="fr-FR" sz="1600" b="0" dirty="0" smtClean="0">
                          <a:solidFill>
                            <a:schemeClr val="tx1"/>
                          </a:solidFill>
                          <a:latin typeface="Cambria" panose="02040503050406030204" pitchFamily="18" charset="0"/>
                          <a:ea typeface="Cambria" panose="02040503050406030204" pitchFamily="18" charset="0"/>
                        </a:rPr>
                        <a:t>, </a:t>
                      </a:r>
                      <a:r>
                        <a:rPr lang="fr-FR" sz="1600" b="0" i="1" dirty="0" err="1" smtClean="0">
                          <a:solidFill>
                            <a:schemeClr val="tx1"/>
                          </a:solidFill>
                          <a:effectLst/>
                          <a:latin typeface="Cambria" panose="02040503050406030204" pitchFamily="18" charset="0"/>
                          <a:ea typeface="Cambria" panose="02040503050406030204" pitchFamily="18" charset="0"/>
                        </a:rPr>
                        <a:t>Serapias</a:t>
                      </a:r>
                      <a:r>
                        <a:rPr lang="fr-FR" sz="1600" b="0" i="1" dirty="0" smtClean="0">
                          <a:solidFill>
                            <a:schemeClr val="tx1"/>
                          </a:solidFill>
                          <a:effectLst/>
                          <a:latin typeface="Cambria" panose="02040503050406030204" pitchFamily="18" charset="0"/>
                          <a:ea typeface="Cambria" panose="02040503050406030204" pitchFamily="18" charset="0"/>
                        </a:rPr>
                        <a:t> </a:t>
                      </a:r>
                      <a:r>
                        <a:rPr lang="fr-FR" sz="1600" b="0" i="1" dirty="0" err="1" smtClean="0">
                          <a:solidFill>
                            <a:schemeClr val="tx1"/>
                          </a:solidFill>
                          <a:effectLst/>
                          <a:latin typeface="Cambria" panose="02040503050406030204" pitchFamily="18" charset="0"/>
                          <a:ea typeface="Cambria" panose="02040503050406030204" pitchFamily="18" charset="0"/>
                        </a:rPr>
                        <a:t>cordigera</a:t>
                      </a:r>
                      <a:r>
                        <a:rPr lang="fr-FR" sz="1600" b="0" dirty="0" smtClean="0">
                          <a:solidFill>
                            <a:schemeClr val="tx1"/>
                          </a:solidFill>
                          <a:latin typeface="Cambria" panose="02040503050406030204" pitchFamily="18" charset="0"/>
                          <a:ea typeface="Cambria" panose="02040503050406030204" pitchFamily="18" charset="0"/>
                        </a:rPr>
                        <a:t> est une plante plutôt méditerranéenne qui s’aventure vers le nord en longeant la côte atlantique. Seul </a:t>
                      </a:r>
                      <a:r>
                        <a:rPr lang="fr-FR" sz="1600" b="0" i="1" dirty="0" err="1" smtClean="0">
                          <a:solidFill>
                            <a:schemeClr val="tx1"/>
                          </a:solidFill>
                          <a:effectLst/>
                          <a:latin typeface="Cambria" panose="02040503050406030204" pitchFamily="18" charset="0"/>
                          <a:ea typeface="Cambria" panose="02040503050406030204" pitchFamily="18" charset="0"/>
                        </a:rPr>
                        <a:t>Serapias</a:t>
                      </a:r>
                      <a:r>
                        <a:rPr lang="fr-FR" sz="1600" b="0" i="1" dirty="0" smtClean="0">
                          <a:solidFill>
                            <a:schemeClr val="tx1"/>
                          </a:solidFill>
                          <a:effectLst/>
                          <a:latin typeface="Cambria" panose="02040503050406030204" pitchFamily="18" charset="0"/>
                          <a:ea typeface="Cambria" panose="02040503050406030204" pitchFamily="18" charset="0"/>
                        </a:rPr>
                        <a:t> lingua </a:t>
                      </a:r>
                      <a:r>
                        <a:rPr lang="fr-FR" sz="1600" b="0" dirty="0" smtClean="0">
                          <a:solidFill>
                            <a:schemeClr val="tx1"/>
                          </a:solidFill>
                          <a:latin typeface="Cambria" panose="02040503050406030204" pitchFamily="18" charset="0"/>
                          <a:ea typeface="Cambria" panose="02040503050406030204" pitchFamily="18" charset="0"/>
                        </a:rPr>
                        <a:t>ose s’enfoncer plus vers</a:t>
                      </a:r>
                      <a:r>
                        <a:rPr lang="fr-FR" sz="1600" b="0" i="0" dirty="0" smtClean="0">
                          <a:solidFill>
                            <a:schemeClr val="tx1"/>
                          </a:solidFill>
                          <a:effectLst/>
                          <a:latin typeface="Cambria" panose="02040503050406030204" pitchFamily="18" charset="0"/>
                          <a:ea typeface="Cambria" panose="02040503050406030204" pitchFamily="18" charset="0"/>
                        </a:rPr>
                        <a:t> </a:t>
                      </a:r>
                      <a:r>
                        <a:rPr lang="fr-FR" sz="1600" b="0" dirty="0" smtClean="0">
                          <a:solidFill>
                            <a:schemeClr val="tx1"/>
                          </a:solidFill>
                          <a:latin typeface="Cambria" panose="02040503050406030204" pitchFamily="18" charset="0"/>
                          <a:ea typeface="Cambria" panose="02040503050406030204" pitchFamily="18" charset="0"/>
                        </a:rPr>
                        <a:t>l’intérieur.</a:t>
                      </a:r>
                      <a:endParaRPr lang="fr-FR" sz="1600" b="0" dirty="0">
                        <a:solidFill>
                          <a:schemeClr val="tx1"/>
                        </a:solidFill>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2444808"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95536" y="5540316"/>
            <a:ext cx="8568952" cy="1077218"/>
          </a:xfrm>
          <a:prstGeom prst="rect">
            <a:avLst/>
          </a:prstGeom>
        </p:spPr>
        <p:txBody>
          <a:bodyPr wrap="square">
            <a:spAutoFit/>
          </a:bodyPr>
          <a:lstStyle/>
          <a:p>
            <a:pPr fontAlgn="base">
              <a:spcBef>
                <a:spcPct val="0"/>
              </a:spcBef>
              <a:spcAft>
                <a:spcPct val="0"/>
              </a:spcAft>
            </a:pPr>
            <a:r>
              <a:rPr lang="fr-FR" altLang="fr-FR" sz="1600" dirty="0">
                <a:solidFill>
                  <a:srgbClr val="000000"/>
                </a:solidFill>
                <a:latin typeface="Cambria" panose="02040503050406030204" pitchFamily="18" charset="0"/>
                <a:ea typeface="Cambria" panose="02040503050406030204" pitchFamily="18" charset="0"/>
                <a:cs typeface="Arial" pitchFamily="34" charset="0"/>
              </a:rPr>
              <a:t>Somptueux, mais tout de même un peu ténébreux, </a:t>
            </a:r>
            <a:r>
              <a:rPr lang="fr-FR" altLang="fr-FR" sz="1600" i="1" dirty="0" err="1">
                <a:solidFill>
                  <a:srgbClr val="000000"/>
                </a:solidFill>
                <a:latin typeface="Cambria" panose="02040503050406030204" pitchFamily="18" charset="0"/>
                <a:ea typeface="Cambria" panose="02040503050406030204" pitchFamily="18" charset="0"/>
                <a:cs typeface="Arial" pitchFamily="34" charset="0"/>
              </a:rPr>
              <a:t>Serapias</a:t>
            </a:r>
            <a:r>
              <a:rPr lang="fr-FR" altLang="fr-FR" sz="1600" dirty="0">
                <a:solidFill>
                  <a:srgbClr val="000000"/>
                </a:solidFill>
                <a:latin typeface="Cambria" panose="02040503050406030204" pitchFamily="18" charset="0"/>
                <a:ea typeface="Cambria" panose="02040503050406030204" pitchFamily="18" charset="0"/>
                <a:cs typeface="Arial" pitchFamily="34" charset="0"/>
              </a:rPr>
              <a:t> </a:t>
            </a:r>
            <a:r>
              <a:rPr lang="fr-FR" altLang="fr-FR" sz="1600" i="1" dirty="0" err="1">
                <a:solidFill>
                  <a:srgbClr val="000000"/>
                </a:solidFill>
                <a:latin typeface="Cambria" panose="02040503050406030204" pitchFamily="18" charset="0"/>
                <a:ea typeface="Cambria" panose="02040503050406030204" pitchFamily="18" charset="0"/>
                <a:cs typeface="Arial" pitchFamily="34" charset="0"/>
              </a:rPr>
              <a:t>cordigera</a:t>
            </a:r>
            <a:r>
              <a:rPr lang="fr-FR" altLang="fr-FR" sz="1600" dirty="0">
                <a:solidFill>
                  <a:srgbClr val="000000"/>
                </a:solidFill>
                <a:latin typeface="Cambria" panose="02040503050406030204" pitchFamily="18" charset="0"/>
                <a:ea typeface="Cambria" panose="02040503050406030204" pitchFamily="18" charset="0"/>
                <a:cs typeface="Arial" pitchFamily="34" charset="0"/>
              </a:rPr>
              <a:t> </a:t>
            </a:r>
            <a:r>
              <a:rPr lang="fr-FR" altLang="fr-FR" sz="1600" dirty="0" smtClean="0">
                <a:solidFill>
                  <a:srgbClr val="000000"/>
                </a:solidFill>
                <a:latin typeface="Cambria" panose="02040503050406030204" pitchFamily="18" charset="0"/>
                <a:ea typeface="Cambria" panose="02040503050406030204" pitchFamily="18" charset="0"/>
                <a:cs typeface="Arial" pitchFamily="34" charset="0"/>
              </a:rPr>
              <a:t>étale </a:t>
            </a:r>
            <a:r>
              <a:rPr lang="fr-FR" altLang="fr-FR" sz="1600" dirty="0">
                <a:solidFill>
                  <a:srgbClr val="000000"/>
                </a:solidFill>
                <a:latin typeface="Cambria" panose="02040503050406030204" pitchFamily="18" charset="0"/>
                <a:ea typeface="Cambria" panose="02040503050406030204" pitchFamily="18" charset="0"/>
                <a:cs typeface="Arial" pitchFamily="34" charset="0"/>
              </a:rPr>
              <a:t>largement son labelle cordiforme pourpre sombre, velu et finement rayé de noir. Les bractées sont larges et pourpres, un peu plus courtes que le casque : elles cachent à la base du labelle deux lamelles noirâtres </a:t>
            </a:r>
            <a:r>
              <a:rPr lang="fr-FR" altLang="fr-FR" sz="1600" dirty="0" smtClean="0">
                <a:solidFill>
                  <a:srgbClr val="000000"/>
                </a:solidFill>
                <a:latin typeface="Cambria" panose="02040503050406030204" pitchFamily="18" charset="0"/>
                <a:ea typeface="Cambria" panose="02040503050406030204" pitchFamily="18" charset="0"/>
                <a:cs typeface="Arial" pitchFamily="34" charset="0"/>
              </a:rPr>
              <a:t>luisantes</a:t>
            </a:r>
            <a:endParaRPr lang="fr-FR" altLang="fr-FR" sz="1600" dirty="0">
              <a:latin typeface="Arial" pitchFamily="34" charset="0"/>
              <a:cs typeface="Arial" pitchFamily="34" charset="0"/>
            </a:endParaRPr>
          </a:p>
        </p:txBody>
      </p:sp>
    </p:spTree>
    <p:extLst>
      <p:ext uri="{BB962C8B-B14F-4D97-AF65-F5344CB8AC3E}">
        <p14:creationId xmlns:p14="http://schemas.microsoft.com/office/powerpoint/2010/main" val="2757114792"/>
      </p:ext>
    </p:extLst>
  </p:cSld>
  <p:clrMapOvr>
    <a:masterClrMapping/>
  </p:clrMapOvr>
  <p:transition spd="slow">
    <p:cove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3528" y="57221"/>
            <a:ext cx="8424936" cy="92333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Serapias</a:t>
            </a: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 lingua</a:t>
            </a:r>
            <a:r>
              <a:rPr kumimoji="0" lang="fr-FR" altLang="fr-FR" sz="600"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8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LINNE 1753</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Serapias</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columnae</a:t>
            </a:r>
            <a:r>
              <a:rPr kumimoji="0" lang="fr-FR" altLang="fr-FR" sz="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(REICHENBACH fil.) LOJACONO 1908</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Serapias</a:t>
            </a: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langue</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1460728330"/>
              </p:ext>
            </p:extLst>
          </p:nvPr>
        </p:nvGraphicFramePr>
        <p:xfrm>
          <a:off x="345369" y="1124744"/>
          <a:ext cx="8547110" cy="432048"/>
        </p:xfrm>
        <a:graphic>
          <a:graphicData uri="http://schemas.openxmlformats.org/drawingml/2006/table">
            <a:tbl>
              <a:tblPr/>
              <a:tblGrid>
                <a:gridCol w="689283"/>
                <a:gridCol w="689283"/>
                <a:gridCol w="689283"/>
                <a:gridCol w="413570"/>
                <a:gridCol w="413570"/>
                <a:gridCol w="689283"/>
                <a:gridCol w="413570"/>
                <a:gridCol w="413570"/>
                <a:gridCol w="689283"/>
                <a:gridCol w="689283"/>
                <a:gridCol w="689283"/>
                <a:gridCol w="689283"/>
                <a:gridCol w="689283"/>
                <a:gridCol w="689283"/>
              </a:tblGrid>
              <a:tr h="432048">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D8A336"/>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8A336"/>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8A336"/>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8A336"/>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8A336"/>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8A336"/>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8A336"/>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8A336"/>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8A336"/>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8A336"/>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D</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D8A336"/>
                    </a:solidFill>
                  </a:tcPr>
                </a:tc>
              </a:tr>
            </a:tbl>
          </a:graphicData>
        </a:graphic>
      </p:graphicFrame>
      <p:sp>
        <p:nvSpPr>
          <p:cNvPr id="4" name="Rectangle 2"/>
          <p:cNvSpPr>
            <a:spLocks noChangeArrowheads="1"/>
          </p:cNvSpPr>
          <p:nvPr/>
        </p:nvSpPr>
        <p:spPr bwMode="auto">
          <a:xfrm>
            <a:off x="1714500" y="357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4095511478"/>
              </p:ext>
            </p:extLst>
          </p:nvPr>
        </p:nvGraphicFramePr>
        <p:xfrm>
          <a:off x="332408" y="1772816"/>
          <a:ext cx="8560072" cy="3078480"/>
        </p:xfrm>
        <a:graphic>
          <a:graphicData uri="http://schemas.openxmlformats.org/drawingml/2006/table">
            <a:tbl>
              <a:tblPr firstRow="1" bandRow="1">
                <a:tableStyleId>{5C22544A-7EE6-4342-B048-85BDC9FD1C3A}</a:tableStyleId>
              </a:tblPr>
              <a:tblGrid>
                <a:gridCol w="2583408"/>
                <a:gridCol w="5976664"/>
              </a:tblGrid>
              <a:tr h="370840">
                <a:tc>
                  <a:txBody>
                    <a:bodyPr/>
                    <a:lstStyle/>
                    <a:p>
                      <a:endParaRPr lang="fr-FR" dirty="0"/>
                    </a:p>
                  </a:txBody>
                  <a:tcPr>
                    <a:solidFill>
                      <a:schemeClr val="bg1"/>
                    </a:solidFill>
                  </a:tcPr>
                </a:tc>
                <a:tc>
                  <a:txBody>
                    <a:bodyPr/>
                    <a:lstStyle/>
                    <a:p>
                      <a:pPr algn="l" fontAlgn="t"/>
                      <a:r>
                        <a:rPr lang="fr-FR" sz="1600" b="0" dirty="0" smtClean="0">
                          <a:solidFill>
                            <a:schemeClr val="tx1"/>
                          </a:solidFill>
                          <a:effectLst/>
                          <a:latin typeface="Cambria" panose="02040503050406030204" pitchFamily="18" charset="0"/>
                          <a:ea typeface="Cambria" panose="02040503050406030204" pitchFamily="18" charset="0"/>
                        </a:rPr>
                        <a:t>Parfois </a:t>
                      </a:r>
                      <a:r>
                        <a:rPr lang="fr-FR" sz="1600" b="0" dirty="0">
                          <a:solidFill>
                            <a:schemeClr val="tx1"/>
                          </a:solidFill>
                          <a:effectLst/>
                          <a:latin typeface="Cambria" panose="02040503050406030204" pitchFamily="18" charset="0"/>
                          <a:ea typeface="Cambria" panose="02040503050406030204" pitchFamily="18" charset="0"/>
                        </a:rPr>
                        <a:t>isolé, parfois en grandes colonies, le </a:t>
                      </a:r>
                      <a:r>
                        <a:rPr lang="fr-FR" sz="1600" b="0" i="1" dirty="0" err="1">
                          <a:solidFill>
                            <a:schemeClr val="tx1"/>
                          </a:solidFill>
                          <a:effectLst/>
                          <a:latin typeface="Cambria" panose="02040503050406030204" pitchFamily="18" charset="0"/>
                          <a:ea typeface="Cambria" panose="02040503050406030204" pitchFamily="18" charset="0"/>
                        </a:rPr>
                        <a:t>Serapias</a:t>
                      </a:r>
                      <a:r>
                        <a:rPr lang="fr-FR" sz="1600" b="0" i="1" dirty="0">
                          <a:solidFill>
                            <a:schemeClr val="tx1"/>
                          </a:solidFill>
                          <a:effectLst/>
                          <a:latin typeface="Cambria" panose="02040503050406030204" pitchFamily="18" charset="0"/>
                          <a:ea typeface="Cambria" panose="02040503050406030204" pitchFamily="18" charset="0"/>
                        </a:rPr>
                        <a:t> lingua </a:t>
                      </a:r>
                      <a:r>
                        <a:rPr lang="fr-FR" sz="1600" b="0" dirty="0">
                          <a:solidFill>
                            <a:schemeClr val="tx1"/>
                          </a:solidFill>
                          <a:effectLst/>
                          <a:latin typeface="Cambria" panose="02040503050406030204" pitchFamily="18" charset="0"/>
                          <a:ea typeface="Cambria" panose="02040503050406030204" pitchFamily="18" charset="0"/>
                        </a:rPr>
                        <a:t>est le plus répandu dans notre région.</a:t>
                      </a:r>
                      <a:br>
                        <a:rPr lang="fr-FR" sz="1600" b="0" dirty="0">
                          <a:solidFill>
                            <a:schemeClr val="tx1"/>
                          </a:solidFill>
                          <a:effectLst/>
                          <a:latin typeface="Cambria" panose="02040503050406030204" pitchFamily="18" charset="0"/>
                          <a:ea typeface="Cambria" panose="02040503050406030204" pitchFamily="18" charset="0"/>
                        </a:rPr>
                      </a:br>
                      <a:r>
                        <a:rPr lang="fr-FR" sz="1600" b="0" dirty="0">
                          <a:solidFill>
                            <a:schemeClr val="tx1"/>
                          </a:solidFill>
                          <a:effectLst/>
                          <a:latin typeface="Cambria" panose="02040503050406030204" pitchFamily="18" charset="0"/>
                          <a:ea typeface="Cambria" panose="02040503050406030204" pitchFamily="18" charset="0"/>
                        </a:rPr>
                        <a:t/>
                      </a:r>
                      <a:br>
                        <a:rPr lang="fr-FR" sz="1600" b="0" dirty="0">
                          <a:solidFill>
                            <a:schemeClr val="tx1"/>
                          </a:solidFill>
                          <a:effectLst/>
                          <a:latin typeface="Cambria" panose="02040503050406030204" pitchFamily="18" charset="0"/>
                          <a:ea typeface="Cambria" panose="02040503050406030204" pitchFamily="18" charset="0"/>
                        </a:rPr>
                      </a:br>
                      <a:r>
                        <a:rPr lang="fr-FR" sz="1600" b="0" dirty="0">
                          <a:solidFill>
                            <a:schemeClr val="tx1"/>
                          </a:solidFill>
                          <a:effectLst/>
                          <a:latin typeface="Cambria" panose="02040503050406030204" pitchFamily="18" charset="0"/>
                          <a:ea typeface="Cambria" panose="02040503050406030204" pitchFamily="18" charset="0"/>
                        </a:rPr>
                        <a:t>L’inflorescence </a:t>
                      </a:r>
                      <a:r>
                        <a:rPr lang="fr-FR" sz="1600" b="0" dirty="0" err="1">
                          <a:solidFill>
                            <a:schemeClr val="tx1"/>
                          </a:solidFill>
                          <a:effectLst/>
                          <a:latin typeface="Cambria" panose="02040503050406030204" pitchFamily="18" charset="0"/>
                          <a:ea typeface="Cambria" panose="02040503050406030204" pitchFamily="18" charset="0"/>
                        </a:rPr>
                        <a:t>asez</a:t>
                      </a:r>
                      <a:r>
                        <a:rPr lang="fr-FR" sz="1600" b="0" dirty="0">
                          <a:solidFill>
                            <a:schemeClr val="tx1"/>
                          </a:solidFill>
                          <a:effectLst/>
                          <a:latin typeface="Cambria" panose="02040503050406030204" pitchFamily="18" charset="0"/>
                          <a:ea typeface="Cambria" panose="02040503050406030204" pitchFamily="18" charset="0"/>
                        </a:rPr>
                        <a:t> allongée est composée de deux à huit fleurs. Selon les individus, la couleur du labelle varie du jaune au rouge sombre en passant par le rose ou le jaune pâle veiné de pourpre. Les bractées ne dépassent pas le casque horizontal. Les lobes latéraux du labelle sont entièrement cachés à l’intérieur du casque.</a:t>
                      </a:r>
                      <a:br>
                        <a:rPr lang="fr-FR" sz="1600" b="0" dirty="0">
                          <a:solidFill>
                            <a:schemeClr val="tx1"/>
                          </a:solidFill>
                          <a:effectLst/>
                          <a:latin typeface="Cambria" panose="02040503050406030204" pitchFamily="18" charset="0"/>
                          <a:ea typeface="Cambria" panose="02040503050406030204" pitchFamily="18" charset="0"/>
                        </a:rPr>
                      </a:br>
                      <a:r>
                        <a:rPr lang="fr-FR" sz="1600" b="0" dirty="0">
                          <a:solidFill>
                            <a:schemeClr val="tx1"/>
                          </a:solidFill>
                          <a:effectLst/>
                          <a:latin typeface="Cambria" panose="02040503050406030204" pitchFamily="18" charset="0"/>
                          <a:ea typeface="Cambria" panose="02040503050406030204" pitchFamily="18" charset="0"/>
                        </a:rPr>
                        <a:t/>
                      </a:r>
                      <a:br>
                        <a:rPr lang="fr-FR" sz="1600" b="0" dirty="0">
                          <a:solidFill>
                            <a:schemeClr val="tx1"/>
                          </a:solidFill>
                          <a:effectLst/>
                          <a:latin typeface="Cambria" panose="02040503050406030204" pitchFamily="18" charset="0"/>
                          <a:ea typeface="Cambria" panose="02040503050406030204" pitchFamily="18" charset="0"/>
                        </a:rPr>
                      </a:br>
                      <a:r>
                        <a:rPr lang="fr-FR" sz="1600" b="0" dirty="0">
                          <a:solidFill>
                            <a:schemeClr val="tx1"/>
                          </a:solidFill>
                          <a:effectLst/>
                          <a:latin typeface="Cambria" panose="02040503050406030204" pitchFamily="18" charset="0"/>
                          <a:ea typeface="Cambria" panose="02040503050406030204" pitchFamily="18" charset="0"/>
                        </a:rPr>
                        <a:t>L’espèce est adaptée à tout type de terrain, pourvu qu’il soit frais et humide jusqu’au moment de la floraison : autant de stations différentes et pourtant l’espèce reste localisée dans notre région.</a:t>
                      </a:r>
                    </a:p>
                  </a:txBody>
                  <a:tcPr marL="76200" marR="76200" marT="76200" marB="76200">
                    <a:solidFill>
                      <a:schemeClr val="bg1"/>
                    </a:solidFill>
                  </a:tcPr>
                </a:tc>
              </a:tr>
            </a:tbl>
          </a:graphicData>
        </a:graphic>
      </p:graphicFrame>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2448272" cy="393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23528" y="5745466"/>
            <a:ext cx="8640960" cy="830997"/>
          </a:xfrm>
          <a:prstGeom prst="rect">
            <a:avLst/>
          </a:prstGeom>
        </p:spPr>
        <p:txBody>
          <a:bodyPr wrap="square">
            <a:spAutoFit/>
          </a:bodyPr>
          <a:lstStyle/>
          <a:p>
            <a:r>
              <a:rPr lang="fr-FR" sz="1600" dirty="0">
                <a:solidFill>
                  <a:srgbClr val="000000"/>
                </a:solidFill>
                <a:latin typeface="Cambria" panose="02040503050406030204" pitchFamily="18" charset="0"/>
                <a:ea typeface="Cambria" panose="02040503050406030204" pitchFamily="18" charset="0"/>
              </a:rPr>
              <a:t>La caractéristique principale de l’espèce est la présence d’une seule callosité pourpre en forme de grain de café sur la base du labelle. cette callosité serait un leurre pour les insectes pollinisateurs qui y tenteraient une </a:t>
            </a:r>
            <a:r>
              <a:rPr lang="fr-FR" sz="1600" dirty="0" err="1">
                <a:solidFill>
                  <a:srgbClr val="000000"/>
                </a:solidFill>
                <a:latin typeface="Cambria" panose="02040503050406030204" pitchFamily="18" charset="0"/>
                <a:ea typeface="Cambria" panose="02040503050406030204" pitchFamily="18" charset="0"/>
              </a:rPr>
              <a:t>pseudocopulation</a:t>
            </a:r>
            <a:r>
              <a:rPr lang="fr-FR" sz="1600" dirty="0">
                <a:solidFill>
                  <a:srgbClr val="000000"/>
                </a:solidFill>
                <a:latin typeface="Cambria" panose="02040503050406030204" pitchFamily="18" charset="0"/>
                <a:ea typeface="Cambria" panose="02040503050406030204" pitchFamily="18" charset="0"/>
              </a:rPr>
              <a:t>.</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4684263"/>
      </p:ext>
    </p:extLst>
  </p:cSld>
  <p:clrMapOvr>
    <a:masterClrMapping/>
  </p:clrMapOvr>
  <p:transition spd="slow">
    <p:cov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8527" y="116632"/>
            <a:ext cx="5248681" cy="646331"/>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Spiranthes</a:t>
            </a: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aestivalis</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(POIRET) L.C.M.RICHARD 1817</a:t>
            </a:r>
            <a: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Spiranthe</a:t>
            </a: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d’été</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430530907"/>
              </p:ext>
            </p:extLst>
          </p:nvPr>
        </p:nvGraphicFramePr>
        <p:xfrm>
          <a:off x="323528" y="908720"/>
          <a:ext cx="8352933" cy="432048"/>
        </p:xfrm>
        <a:graphic>
          <a:graphicData uri="http://schemas.openxmlformats.org/drawingml/2006/table">
            <a:tbl>
              <a:tblPr/>
              <a:tblGrid>
                <a:gridCol w="691959"/>
                <a:gridCol w="691959"/>
                <a:gridCol w="691959"/>
                <a:gridCol w="691959"/>
                <a:gridCol w="691959"/>
                <a:gridCol w="691959"/>
                <a:gridCol w="691959"/>
                <a:gridCol w="370692"/>
                <a:gridCol w="370692"/>
                <a:gridCol w="691959"/>
                <a:gridCol w="691959"/>
                <a:gridCol w="691959"/>
                <a:gridCol w="691959"/>
              </a:tblGrid>
              <a:tr h="432048">
                <a:tc>
                  <a:txBody>
                    <a:bodyPr/>
                    <a:lstStyle/>
                    <a:p>
                      <a:pPr algn="ctr" fontAlgn="ctr"/>
                      <a:r>
                        <a:rPr lang="fr-FR" sz="1600" b="1" i="1" dirty="0" smtClean="0">
                          <a:solidFill>
                            <a:srgbClr val="380000"/>
                          </a:solidFill>
                          <a:effectLst/>
                          <a:latin typeface="Cambria" panose="02040503050406030204" pitchFamily="18" charset="0"/>
                          <a:ea typeface="Cambria" panose="02040503050406030204" pitchFamily="18" charset="0"/>
                        </a:rPr>
                        <a:t>J</a:t>
                      </a:r>
                      <a:endParaRPr lang="fr-FR" sz="1600" b="1" i="1" dirty="0">
                        <a:solidFill>
                          <a:srgbClr val="380000"/>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rgbClr val="380000"/>
                          </a:solidFill>
                          <a:effectLst/>
                          <a:latin typeface="Cambria" panose="02040503050406030204" pitchFamily="18" charset="0"/>
                          <a:ea typeface="Cambria" panose="02040503050406030204" pitchFamily="18" charset="0"/>
                        </a:rPr>
                        <a:t>F</a:t>
                      </a:r>
                      <a:endParaRPr lang="fr-FR" sz="1600" b="1" i="1" dirty="0">
                        <a:solidFill>
                          <a:srgbClr val="380000"/>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rgbClr val="380000"/>
                          </a:solidFill>
                          <a:effectLst/>
                          <a:latin typeface="Cambria" panose="02040503050406030204" pitchFamily="18" charset="0"/>
                          <a:ea typeface="Cambria" panose="02040503050406030204" pitchFamily="18" charset="0"/>
                        </a:rPr>
                        <a:t>M</a:t>
                      </a:r>
                      <a:endParaRPr lang="fr-FR" sz="1600" b="1" i="1" dirty="0">
                        <a:solidFill>
                          <a:srgbClr val="380000"/>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rgbClr val="380000"/>
                          </a:solidFill>
                          <a:effectLst/>
                          <a:latin typeface="Cambria" panose="02040503050406030204" pitchFamily="18" charset="0"/>
                          <a:ea typeface="Cambria" panose="02040503050406030204" pitchFamily="18" charset="0"/>
                        </a:rPr>
                        <a:t>A</a:t>
                      </a:r>
                      <a:endParaRPr lang="fr-FR" sz="1600" b="1" i="1" dirty="0">
                        <a:solidFill>
                          <a:srgbClr val="380000"/>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rgbClr val="380000"/>
                          </a:solidFill>
                          <a:effectLst/>
                          <a:latin typeface="Cambria" panose="02040503050406030204" pitchFamily="18" charset="0"/>
                          <a:ea typeface="Cambria" panose="02040503050406030204" pitchFamily="18" charset="0"/>
                        </a:rPr>
                        <a:t>M</a:t>
                      </a:r>
                      <a:endParaRPr lang="fr-FR" sz="1600" b="1" i="1" dirty="0">
                        <a:solidFill>
                          <a:srgbClr val="380000"/>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err="1" smtClean="0">
                          <a:solidFill>
                            <a:srgbClr val="380000"/>
                          </a:solidFill>
                          <a:effectLst/>
                          <a:latin typeface="Cambria" panose="02040503050406030204" pitchFamily="18" charset="0"/>
                          <a:ea typeface="Cambria" panose="02040503050406030204" pitchFamily="18" charset="0"/>
                        </a:rPr>
                        <a:t>Jn</a:t>
                      </a:r>
                      <a:endParaRPr lang="fr-FR" sz="1600" b="1" i="1" dirty="0">
                        <a:solidFill>
                          <a:srgbClr val="380000"/>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err="1" smtClean="0">
                          <a:solidFill>
                            <a:srgbClr val="380000"/>
                          </a:solidFill>
                          <a:effectLst/>
                          <a:latin typeface="Cambria" panose="02040503050406030204" pitchFamily="18" charset="0"/>
                          <a:ea typeface="Cambria" panose="02040503050406030204" pitchFamily="18" charset="0"/>
                        </a:rPr>
                        <a:t>Jt</a:t>
                      </a:r>
                      <a:endParaRPr lang="fr-FR" sz="1600" b="1" i="1" dirty="0">
                        <a:solidFill>
                          <a:srgbClr val="380000"/>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ctr"/>
                      <a:r>
                        <a:rPr lang="fr-FR" sz="1600" b="1" i="1" dirty="0" smtClean="0">
                          <a:solidFill>
                            <a:srgbClr val="380000"/>
                          </a:solidFill>
                          <a:effectLst/>
                          <a:latin typeface="Cambria" panose="02040503050406030204" pitchFamily="18" charset="0"/>
                          <a:ea typeface="Cambria" panose="02040503050406030204" pitchFamily="18" charset="0"/>
                        </a:rPr>
                        <a:t>A</a:t>
                      </a:r>
                      <a:endParaRPr lang="fr-FR" sz="1600" b="1" i="1" dirty="0">
                        <a:solidFill>
                          <a:srgbClr val="380000"/>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ctr"/>
                      <a:r>
                        <a:rPr lang="fr-FR" sz="1600" b="1" i="1" dirty="0" smtClean="0">
                          <a:solidFill>
                            <a:srgbClr val="380000"/>
                          </a:solidFill>
                          <a:effectLst/>
                          <a:latin typeface="Cambria" panose="02040503050406030204" pitchFamily="18" charset="0"/>
                          <a:ea typeface="Cambria" panose="02040503050406030204" pitchFamily="18" charset="0"/>
                        </a:rPr>
                        <a:t>A</a:t>
                      </a:r>
                      <a:endParaRPr lang="fr-FR" sz="1600" b="1" i="1" dirty="0">
                        <a:solidFill>
                          <a:srgbClr val="380000"/>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rgbClr val="380000"/>
                          </a:solidFill>
                          <a:effectLst/>
                          <a:latin typeface="Cambria" panose="02040503050406030204" pitchFamily="18" charset="0"/>
                          <a:ea typeface="Cambria" panose="02040503050406030204" pitchFamily="18" charset="0"/>
                        </a:rPr>
                        <a:t>S</a:t>
                      </a:r>
                      <a:endParaRPr lang="fr-FR" sz="1600" b="1" i="1" dirty="0">
                        <a:solidFill>
                          <a:srgbClr val="380000"/>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rgbClr val="380000"/>
                          </a:solidFill>
                          <a:effectLst/>
                          <a:latin typeface="Cambria" panose="02040503050406030204" pitchFamily="18" charset="0"/>
                          <a:ea typeface="Cambria" panose="02040503050406030204" pitchFamily="18" charset="0"/>
                        </a:rPr>
                        <a:t>O</a:t>
                      </a:r>
                      <a:endParaRPr lang="fr-FR" sz="1600" b="1" i="1" dirty="0">
                        <a:solidFill>
                          <a:srgbClr val="380000"/>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smtClean="0">
                          <a:solidFill>
                            <a:srgbClr val="380000"/>
                          </a:solidFill>
                          <a:effectLst/>
                          <a:latin typeface="Cambria" panose="02040503050406030204" pitchFamily="18" charset="0"/>
                          <a:ea typeface="Cambria" panose="02040503050406030204" pitchFamily="18" charset="0"/>
                        </a:rPr>
                        <a:t>N</a:t>
                      </a:r>
                      <a:endParaRPr lang="fr-FR" sz="1600" b="1" i="1" dirty="0">
                        <a:solidFill>
                          <a:srgbClr val="380000"/>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ctr"/>
                      <a:r>
                        <a:rPr lang="fr-FR" sz="1600" b="1" i="1" dirty="0">
                          <a:solidFill>
                            <a:srgbClr val="380000"/>
                          </a:solidFill>
                          <a:effectLst/>
                          <a:latin typeface="Cambria" panose="02040503050406030204" pitchFamily="18" charset="0"/>
                          <a:ea typeface="Cambria" panose="02040503050406030204" pitchFamily="18" charset="0"/>
                        </a:rPr>
                        <a:t>D</a:t>
                      </a: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sp>
        <p:nvSpPr>
          <p:cNvPr id="4" name="Rectangle 2"/>
          <p:cNvSpPr>
            <a:spLocks noChangeArrowheads="1"/>
          </p:cNvSpPr>
          <p:nvPr/>
        </p:nvSpPr>
        <p:spPr bwMode="auto">
          <a:xfrm>
            <a:off x="1714500" y="357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903818950"/>
              </p:ext>
            </p:extLst>
          </p:nvPr>
        </p:nvGraphicFramePr>
        <p:xfrm>
          <a:off x="323528" y="1484784"/>
          <a:ext cx="8352928" cy="3261360"/>
        </p:xfrm>
        <a:graphic>
          <a:graphicData uri="http://schemas.openxmlformats.org/drawingml/2006/table">
            <a:tbl>
              <a:tblPr firstRow="1" bandRow="1">
                <a:tableStyleId>{5C22544A-7EE6-4342-B048-85BDC9FD1C3A}</a:tableStyleId>
              </a:tblPr>
              <a:tblGrid>
                <a:gridCol w="2088232"/>
                <a:gridCol w="6264696"/>
              </a:tblGrid>
              <a:tr h="370840">
                <a:tc>
                  <a:txBody>
                    <a:bodyPr/>
                    <a:lstStyle/>
                    <a:p>
                      <a:endParaRPr lang="fr-FR" sz="1600" b="0" dirty="0">
                        <a:solidFill>
                          <a:schemeClr val="tx1"/>
                        </a:solidFill>
                        <a:latin typeface="Cambria" panose="02040503050406030204" pitchFamily="18" charset="0"/>
                        <a:ea typeface="Cambria" panose="02040503050406030204" pitchFamily="18" charset="0"/>
                      </a:endParaRPr>
                    </a:p>
                  </a:txBody>
                  <a:tcPr>
                    <a:solidFill>
                      <a:schemeClr val="bg1"/>
                    </a:solidFill>
                  </a:tcPr>
                </a:tc>
                <a:tc>
                  <a:txBody>
                    <a:bodyPr/>
                    <a:lstStyle/>
                    <a:p>
                      <a:r>
                        <a:rPr lang="fr-FR" sz="1600" b="0" dirty="0" err="1" smtClean="0">
                          <a:solidFill>
                            <a:schemeClr val="tx1"/>
                          </a:solidFill>
                          <a:latin typeface="Cambria" panose="02040503050406030204" pitchFamily="18" charset="0"/>
                          <a:ea typeface="Cambria" panose="02040503050406030204" pitchFamily="18" charset="0"/>
                        </a:rPr>
                        <a:t>Spiranthes</a:t>
                      </a:r>
                      <a:r>
                        <a:rPr lang="fr-FR" sz="1600" b="0" dirty="0" smtClean="0">
                          <a:solidFill>
                            <a:schemeClr val="tx1"/>
                          </a:solidFill>
                          <a:latin typeface="Cambria" panose="02040503050406030204" pitchFamily="18" charset="0"/>
                          <a:ea typeface="Cambria" panose="02040503050406030204" pitchFamily="18" charset="0"/>
                        </a:rPr>
                        <a:t> </a:t>
                      </a:r>
                      <a:r>
                        <a:rPr lang="fr-FR" sz="1600" b="0" dirty="0" err="1" smtClean="0">
                          <a:solidFill>
                            <a:schemeClr val="tx1"/>
                          </a:solidFill>
                          <a:latin typeface="Cambria" panose="02040503050406030204" pitchFamily="18" charset="0"/>
                          <a:ea typeface="Cambria" panose="02040503050406030204" pitchFamily="18" charset="0"/>
                        </a:rPr>
                        <a:t>aestivalis</a:t>
                      </a:r>
                      <a:r>
                        <a:rPr lang="fr-FR" sz="1600" b="0" dirty="0" smtClean="0">
                          <a:solidFill>
                            <a:schemeClr val="tx1"/>
                          </a:solidFill>
                          <a:latin typeface="Cambria" panose="02040503050406030204" pitchFamily="18" charset="0"/>
                          <a:ea typeface="Cambria" panose="02040503050406030204" pitchFamily="18" charset="0"/>
                        </a:rPr>
                        <a:t> est une petite plante de 10 à 30 cm de hauteur. L’</a:t>
                      </a:r>
                      <a:r>
                        <a:rPr lang="fr-FR" sz="1600" b="0" dirty="0" err="1" smtClean="0">
                          <a:solidFill>
                            <a:schemeClr val="tx1"/>
                          </a:solidFill>
                          <a:latin typeface="Cambria" panose="02040503050406030204" pitchFamily="18" charset="0"/>
                          <a:ea typeface="Cambria" panose="02040503050406030204" pitchFamily="18" charset="0"/>
                        </a:rPr>
                        <a:t>inflorecence</a:t>
                      </a:r>
                      <a:r>
                        <a:rPr lang="fr-FR" sz="1600" b="0" dirty="0" smtClean="0">
                          <a:solidFill>
                            <a:schemeClr val="tx1"/>
                          </a:solidFill>
                          <a:latin typeface="Cambria" panose="02040503050406030204" pitchFamily="18" charset="0"/>
                          <a:ea typeface="Cambria" panose="02040503050406030204" pitchFamily="18" charset="0"/>
                        </a:rPr>
                        <a:t> spiralée, indifféremment dextrogyre ou lévogyre, est lâche et porte de petites fleurs blanches horizontales en tubes campanulés. Le labelle en émerge tout juste avec deux petites crêtes latérales dressées et un bord crénelé.</a:t>
                      </a:r>
                      <a:br>
                        <a:rPr lang="fr-FR" sz="1600" b="0" dirty="0" smtClean="0">
                          <a:solidFill>
                            <a:schemeClr val="tx1"/>
                          </a:solidFill>
                          <a:latin typeface="Cambria" panose="02040503050406030204" pitchFamily="18" charset="0"/>
                          <a:ea typeface="Cambria" panose="02040503050406030204" pitchFamily="18" charset="0"/>
                        </a:rPr>
                      </a:br>
                      <a:r>
                        <a:rPr lang="fr-FR" sz="1600" b="0" dirty="0" smtClean="0">
                          <a:solidFill>
                            <a:schemeClr val="tx1"/>
                          </a:solidFill>
                          <a:latin typeface="Cambria" panose="02040503050406030204" pitchFamily="18" charset="0"/>
                          <a:ea typeface="Cambria" panose="02040503050406030204" pitchFamily="18" charset="0"/>
                        </a:rPr>
                        <a:t/>
                      </a:r>
                      <a:br>
                        <a:rPr lang="fr-FR" sz="1600" b="0" dirty="0" smtClean="0">
                          <a:solidFill>
                            <a:schemeClr val="tx1"/>
                          </a:solidFill>
                          <a:latin typeface="Cambria" panose="02040503050406030204" pitchFamily="18" charset="0"/>
                          <a:ea typeface="Cambria" panose="02040503050406030204" pitchFamily="18" charset="0"/>
                        </a:rPr>
                      </a:br>
                      <a:r>
                        <a:rPr lang="fr-FR" sz="1600" b="0" dirty="0" smtClean="0">
                          <a:solidFill>
                            <a:schemeClr val="tx1"/>
                          </a:solidFill>
                          <a:latin typeface="Cambria" panose="02040503050406030204" pitchFamily="18" charset="0"/>
                          <a:ea typeface="Cambria" panose="02040503050406030204" pitchFamily="18" charset="0"/>
                        </a:rPr>
                        <a:t>La plante a la réputation d’émettre surtout la nuit un doux parfum vanillé. La floraison est sporadique, de la fin juin à la mi-juillet, en pleine lumière sur substrats humides.</a:t>
                      </a:r>
                      <a:br>
                        <a:rPr lang="fr-FR" sz="1600" b="0" dirty="0" smtClean="0">
                          <a:solidFill>
                            <a:schemeClr val="tx1"/>
                          </a:solidFill>
                          <a:latin typeface="Cambria" panose="02040503050406030204" pitchFamily="18" charset="0"/>
                          <a:ea typeface="Cambria" panose="02040503050406030204" pitchFamily="18" charset="0"/>
                        </a:rPr>
                      </a:br>
                      <a:r>
                        <a:rPr lang="fr-FR" sz="1600" b="0" dirty="0" smtClean="0">
                          <a:solidFill>
                            <a:schemeClr val="tx1"/>
                          </a:solidFill>
                          <a:latin typeface="Cambria" panose="02040503050406030204" pitchFamily="18" charset="0"/>
                          <a:ea typeface="Cambria" panose="02040503050406030204" pitchFamily="18" charset="0"/>
                        </a:rPr>
                        <a:t/>
                      </a:r>
                      <a:br>
                        <a:rPr lang="fr-FR" sz="1600" b="0" dirty="0" smtClean="0">
                          <a:solidFill>
                            <a:schemeClr val="tx1"/>
                          </a:solidFill>
                          <a:latin typeface="Cambria" panose="02040503050406030204" pitchFamily="18" charset="0"/>
                          <a:ea typeface="Cambria" panose="02040503050406030204" pitchFamily="18" charset="0"/>
                        </a:rPr>
                      </a:br>
                      <a:r>
                        <a:rPr lang="fr-FR" sz="1600" b="0" dirty="0" smtClean="0">
                          <a:solidFill>
                            <a:schemeClr val="tx1"/>
                          </a:solidFill>
                          <a:latin typeface="Cambria" panose="02040503050406030204" pitchFamily="18" charset="0"/>
                          <a:ea typeface="Cambria" panose="02040503050406030204" pitchFamily="18" charset="0"/>
                        </a:rPr>
                        <a:t>L’espèce est en forte </a:t>
                      </a:r>
                      <a:r>
                        <a:rPr lang="fr-FR" sz="1600" b="0" dirty="0" err="1" smtClean="0">
                          <a:solidFill>
                            <a:schemeClr val="tx1"/>
                          </a:solidFill>
                          <a:latin typeface="Cambria" panose="02040503050406030204" pitchFamily="18" charset="0"/>
                          <a:ea typeface="Cambria" panose="02040503050406030204" pitchFamily="18" charset="0"/>
                        </a:rPr>
                        <a:t>régresion</a:t>
                      </a:r>
                      <a:r>
                        <a:rPr lang="fr-FR" sz="1600" b="0" dirty="0" smtClean="0">
                          <a:solidFill>
                            <a:schemeClr val="tx1"/>
                          </a:solidFill>
                          <a:latin typeface="Cambria" panose="02040503050406030204" pitchFamily="18" charset="0"/>
                          <a:ea typeface="Cambria" panose="02040503050406030204" pitchFamily="18" charset="0"/>
                        </a:rPr>
                        <a:t> généralisée dans tout le pays, toujours en raison de la disparition des tourbières et des dépressions humides qui constituent son habitat privilégié.</a:t>
                      </a:r>
                      <a:r>
                        <a:rPr lang="fr-FR" sz="1600" b="0" i="0" dirty="0" smtClean="0">
                          <a:solidFill>
                            <a:schemeClr val="tx1"/>
                          </a:solidFill>
                          <a:effectLst/>
                          <a:latin typeface="Cambria" panose="02040503050406030204" pitchFamily="18" charset="0"/>
                          <a:ea typeface="Cambria" panose="02040503050406030204" pitchFamily="18" charset="0"/>
                        </a:rPr>
                        <a:t>  </a:t>
                      </a:r>
                      <a:endParaRPr lang="fr-FR" sz="1600" b="0" dirty="0">
                        <a:solidFill>
                          <a:schemeClr val="tx1"/>
                        </a:solidFill>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14475"/>
            <a:ext cx="1944216" cy="4113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4"/>
          <p:cNvSpPr>
            <a:spLocks noChangeArrowheads="1"/>
          </p:cNvSpPr>
          <p:nvPr/>
        </p:nvSpPr>
        <p:spPr bwMode="auto">
          <a:xfrm>
            <a:off x="323528" y="5805264"/>
            <a:ext cx="8820472" cy="584775"/>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cs typeface="Arial" pitchFamily="34" charset="0"/>
              </a:rPr>
              <a:t>Spiranthes</a:t>
            </a:r>
            <a:r>
              <a:rPr kumimoji="0" lang="fr-FR" altLang="fr-FR" sz="1600"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cs typeface="Arial" pitchFamily="34" charset="0"/>
              </a:rPr>
              <a:t> </a:t>
            </a:r>
            <a:r>
              <a:rPr kumimoji="0" lang="fr-FR" altLang="fr-FR" sz="1600"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cs typeface="Arial" pitchFamily="34" charset="0"/>
              </a:rPr>
              <a:t>aestivalis</a:t>
            </a:r>
            <a:r>
              <a:rPr kumimoji="0" lang="fr-FR" altLang="fr-FR" sz="1600"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cs typeface="Arial" pitchFamily="34"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cs typeface="Arial" pitchFamily="34" charset="0"/>
              </a:rPr>
              <a:t>se caractérise par sa hampe florale munie de quatre à </a:t>
            </a:r>
            <a:r>
              <a:rPr kumimoji="0" lang="fr-FR" altLang="fr-FR" sz="1600" b="0" i="0" u="none" strike="noStrike" cap="none" normalizeH="0" dirty="0" smtClean="0">
                <a:ln>
                  <a:noFill/>
                </a:ln>
                <a:solidFill>
                  <a:srgbClr val="000000"/>
                </a:solidFill>
                <a:effectLst/>
                <a:latin typeface="Cambria" panose="02040503050406030204" pitchFamily="18" charset="0"/>
                <a:ea typeface="Cambria" panose="02040503050406030204" pitchFamily="18" charset="0"/>
                <a:cs typeface="Arial" pitchFamily="34" charset="0"/>
              </a:rPr>
              <a:t> s</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cs typeface="Arial" pitchFamily="34" charset="0"/>
              </a:rPr>
              <a:t>ix feuilles basilaires, engainantes, linéaires et lancéolées de couleur vert tendre.</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Arial" pitchFamily="34" charset="0"/>
              </a:rPr>
              <a:t> </a:t>
            </a:r>
          </a:p>
        </p:txBody>
      </p:sp>
    </p:spTree>
    <p:extLst>
      <p:ext uri="{BB962C8B-B14F-4D97-AF65-F5344CB8AC3E}">
        <p14:creationId xmlns:p14="http://schemas.microsoft.com/office/powerpoint/2010/main" val="2457209510"/>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777120986"/>
              </p:ext>
            </p:extLst>
          </p:nvPr>
        </p:nvGraphicFramePr>
        <p:xfrm>
          <a:off x="467544" y="373792"/>
          <a:ext cx="8136904" cy="883920"/>
        </p:xfrm>
        <a:graphic>
          <a:graphicData uri="http://schemas.openxmlformats.org/drawingml/2006/table">
            <a:tbl>
              <a:tblPr firstRow="1" bandRow="1">
                <a:tableStyleId>{5C22544A-7EE6-4342-B048-85BDC9FD1C3A}</a:tableStyleId>
              </a:tblPr>
              <a:tblGrid>
                <a:gridCol w="8136904"/>
              </a:tblGrid>
              <a:tr h="792088">
                <a:tc>
                  <a:txBody>
                    <a:bodyPr/>
                    <a:lstStyle/>
                    <a:p>
                      <a:r>
                        <a:rPr lang="fr-FR" sz="1600" i="1" dirty="0" err="1" smtClean="0">
                          <a:solidFill>
                            <a:srgbClr val="FF0000"/>
                          </a:solidFill>
                          <a:effectLst/>
                          <a:latin typeface="Cambria" panose="02040503050406030204" pitchFamily="18" charset="0"/>
                          <a:ea typeface="Cambria" panose="02040503050406030204" pitchFamily="18" charset="0"/>
                        </a:rPr>
                        <a:t>Anacamptis</a:t>
                      </a:r>
                      <a:r>
                        <a:rPr lang="fr-FR" sz="1600" i="1" dirty="0" smtClean="0">
                          <a:solidFill>
                            <a:srgbClr val="FF0000"/>
                          </a:solidFill>
                          <a:effectLst/>
                          <a:latin typeface="Cambria" panose="02040503050406030204" pitchFamily="18" charset="0"/>
                          <a:ea typeface="Cambria" panose="02040503050406030204" pitchFamily="18" charset="0"/>
                        </a:rPr>
                        <a:t> </a:t>
                      </a:r>
                      <a:r>
                        <a:rPr lang="fr-FR" sz="1600" i="1" dirty="0" err="1" smtClean="0">
                          <a:solidFill>
                            <a:srgbClr val="FF0000"/>
                          </a:solidFill>
                          <a:effectLst/>
                          <a:latin typeface="Cambria" panose="02040503050406030204" pitchFamily="18" charset="0"/>
                          <a:ea typeface="Cambria" panose="02040503050406030204" pitchFamily="18" charset="0"/>
                        </a:rPr>
                        <a:t>palustris</a:t>
                      </a:r>
                      <a:r>
                        <a:rPr lang="fr-FR" sz="1600" dirty="0" smtClean="0">
                          <a:latin typeface="Cambria" panose="02040503050406030204" pitchFamily="18" charset="0"/>
                          <a:ea typeface="Cambria" panose="02040503050406030204" pitchFamily="18" charset="0"/>
                        </a:rPr>
                        <a:t> </a:t>
                      </a:r>
                      <a:r>
                        <a:rPr lang="fr-FR" sz="1600" b="0" i="0" dirty="0" smtClean="0">
                          <a:solidFill>
                            <a:srgbClr val="000000"/>
                          </a:solidFill>
                          <a:effectLst/>
                          <a:latin typeface="Cambria" panose="02040503050406030204" pitchFamily="18" charset="0"/>
                          <a:ea typeface="Cambria" panose="02040503050406030204" pitchFamily="18" charset="0"/>
                        </a:rPr>
                        <a:t>  </a:t>
                      </a:r>
                      <a:r>
                        <a:rPr lang="fr-FR" sz="1600" b="0" i="0" dirty="0" smtClean="0">
                          <a:solidFill>
                            <a:srgbClr val="FF0000"/>
                          </a:solidFill>
                          <a:effectLst/>
                          <a:latin typeface="Cambria" panose="02040503050406030204" pitchFamily="18" charset="0"/>
                          <a:ea typeface="Cambria" panose="02040503050406030204" pitchFamily="18" charset="0"/>
                        </a:rPr>
                        <a:t>BATEMAN &amp; al. 1997</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800" b="0" i="1" dirty="0" smtClean="0">
                          <a:solidFill>
                            <a:schemeClr val="tx1"/>
                          </a:solidFill>
                          <a:latin typeface="Cambria" panose="02040503050406030204" pitchFamily="18" charset="0"/>
                          <a:ea typeface="Cambria" panose="02040503050406030204" pitchFamily="18" charset="0"/>
                        </a:rPr>
                        <a:t>Orchis</a:t>
                      </a:r>
                      <a:r>
                        <a:rPr lang="fr-FR" sz="1800" b="0" dirty="0" smtClean="0">
                          <a:solidFill>
                            <a:schemeClr val="tx1"/>
                          </a:solidFill>
                          <a:latin typeface="Cambria" panose="02040503050406030204" pitchFamily="18" charset="0"/>
                          <a:ea typeface="Cambria" panose="02040503050406030204" pitchFamily="18" charset="0"/>
                        </a:rPr>
                        <a:t> </a:t>
                      </a:r>
                      <a:r>
                        <a:rPr lang="fr-FR" sz="1800" b="0" i="1" dirty="0" err="1" smtClean="0">
                          <a:solidFill>
                            <a:schemeClr val="tx1"/>
                          </a:solidFill>
                          <a:latin typeface="Cambria" panose="02040503050406030204" pitchFamily="18" charset="0"/>
                          <a:ea typeface="Cambria" panose="02040503050406030204" pitchFamily="18" charset="0"/>
                        </a:rPr>
                        <a:t>palustris</a:t>
                      </a:r>
                      <a:r>
                        <a:rPr lang="fr-FR" sz="1800" b="0" i="0" dirty="0" smtClean="0">
                          <a:solidFill>
                            <a:schemeClr val="tx1"/>
                          </a:solidFill>
                          <a:effectLst/>
                          <a:latin typeface="Cambria" panose="02040503050406030204" pitchFamily="18" charset="0"/>
                          <a:ea typeface="Cambria" panose="02040503050406030204" pitchFamily="18" charset="0"/>
                        </a:rPr>
                        <a:t> </a:t>
                      </a:r>
                      <a:r>
                        <a:rPr lang="fr-FR" sz="1600" b="0" i="0" dirty="0" smtClean="0">
                          <a:solidFill>
                            <a:schemeClr val="tx1"/>
                          </a:solidFill>
                          <a:effectLst/>
                          <a:latin typeface="Cambria" panose="02040503050406030204" pitchFamily="18" charset="0"/>
                          <a:ea typeface="Cambria" panose="02040503050406030204" pitchFamily="18" charset="0"/>
                        </a:rPr>
                        <a:t> JACQUIN 1786</a:t>
                      </a:r>
                      <a:r>
                        <a:rPr lang="fr-FR" sz="1600" b="0" dirty="0" smtClean="0">
                          <a:latin typeface="Cambria" panose="02040503050406030204" pitchFamily="18" charset="0"/>
                          <a:ea typeface="Cambria" panose="02040503050406030204" pitchFamily="18" charset="0"/>
                        </a:rPr>
                        <a:t/>
                      </a:r>
                      <a:br>
                        <a:rPr lang="fr-FR" sz="1600" b="0" dirty="0" smtClean="0">
                          <a:latin typeface="Cambria" panose="02040503050406030204" pitchFamily="18" charset="0"/>
                          <a:ea typeface="Cambria" panose="02040503050406030204" pitchFamily="18" charset="0"/>
                        </a:rPr>
                      </a:br>
                      <a:r>
                        <a:rPr lang="fr-FR" sz="1800" b="0" dirty="0" smtClean="0">
                          <a:solidFill>
                            <a:schemeClr val="tx1"/>
                          </a:solidFill>
                          <a:latin typeface="Cambria" panose="02040503050406030204" pitchFamily="18" charset="0"/>
                          <a:ea typeface="Cambria" panose="02040503050406030204" pitchFamily="18" charset="0"/>
                        </a:rPr>
                        <a:t>Orchis des marais</a:t>
                      </a:r>
                    </a:p>
                  </a:txBody>
                  <a:tcPr>
                    <a:noFill/>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904647237"/>
              </p:ext>
            </p:extLst>
          </p:nvPr>
        </p:nvGraphicFramePr>
        <p:xfrm>
          <a:off x="683568" y="2276872"/>
          <a:ext cx="7920880" cy="2286000"/>
        </p:xfrm>
        <a:graphic>
          <a:graphicData uri="http://schemas.openxmlformats.org/drawingml/2006/table">
            <a:tbl>
              <a:tblPr firstRow="1" bandRow="1">
                <a:tableStyleId>{5C22544A-7EE6-4342-B048-85BDC9FD1C3A}</a:tableStyleId>
              </a:tblPr>
              <a:tblGrid>
                <a:gridCol w="2201031"/>
                <a:gridCol w="319249"/>
                <a:gridCol w="5400600"/>
              </a:tblGrid>
              <a:tr h="370840">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a:txBody>
                  <a:tcPr>
                    <a:solidFill>
                      <a:schemeClr val="bg1"/>
                    </a:solidFill>
                  </a:tcPr>
                </a:tc>
                <a:tc>
                  <a:txBody>
                    <a:bodyPr/>
                    <a:lstStyle/>
                    <a:p>
                      <a:endParaRPr lang="fr-FR" dirty="0">
                        <a:solidFill>
                          <a:schemeClr val="tx1"/>
                        </a:solidFill>
                      </a:endParaRPr>
                    </a:p>
                  </a:txBody>
                  <a:tcPr>
                    <a:solidFill>
                      <a:schemeClr val="bg1"/>
                    </a:solidFill>
                  </a:tcPr>
                </a:tc>
                <a:tc>
                  <a:txBody>
                    <a:bodyPr/>
                    <a:lstStyle/>
                    <a:p>
                      <a:r>
                        <a:rPr lang="fr-FR" sz="1600" b="0" dirty="0" smtClean="0">
                          <a:solidFill>
                            <a:schemeClr val="tx1"/>
                          </a:solidFill>
                          <a:latin typeface="Cambria" panose="02040503050406030204" pitchFamily="18" charset="0"/>
                          <a:ea typeface="Cambria" panose="02040503050406030204" pitchFamily="18" charset="0"/>
                        </a:rPr>
                        <a:t>Considéré parfois comme une sous-espèce de l’</a:t>
                      </a:r>
                      <a:r>
                        <a:rPr lang="fr-FR" sz="1600" b="0" i="1" dirty="0" err="1" smtClean="0">
                          <a:solidFill>
                            <a:schemeClr val="tx1"/>
                          </a:solidFill>
                          <a:effectLst/>
                          <a:latin typeface="Cambria" panose="02040503050406030204" pitchFamily="18" charset="0"/>
                          <a:ea typeface="Cambria" panose="02040503050406030204" pitchFamily="18" charset="0"/>
                        </a:rPr>
                        <a:t>Anacamptis</a:t>
                      </a:r>
                      <a:r>
                        <a:rPr lang="fr-FR" sz="1600" b="0" i="1" dirty="0" smtClean="0">
                          <a:solidFill>
                            <a:schemeClr val="tx1"/>
                          </a:solidFill>
                          <a:effectLst/>
                          <a:latin typeface="Cambria" panose="02040503050406030204" pitchFamily="18" charset="0"/>
                          <a:ea typeface="Cambria" panose="02040503050406030204" pitchFamily="18" charset="0"/>
                        </a:rPr>
                        <a:t> </a:t>
                      </a:r>
                      <a:r>
                        <a:rPr lang="fr-FR" sz="1600" b="0" i="1" dirty="0" err="1" smtClean="0">
                          <a:solidFill>
                            <a:schemeClr val="tx1"/>
                          </a:solidFill>
                          <a:effectLst/>
                          <a:latin typeface="Cambria" panose="02040503050406030204" pitchFamily="18" charset="0"/>
                          <a:ea typeface="Cambria" panose="02040503050406030204" pitchFamily="18" charset="0"/>
                        </a:rPr>
                        <a:t>laxiflora</a:t>
                      </a:r>
                      <a:r>
                        <a:rPr lang="fr-FR" sz="1600" b="0" dirty="0" smtClean="0">
                          <a:solidFill>
                            <a:schemeClr val="tx1"/>
                          </a:solidFill>
                          <a:latin typeface="Cambria" panose="02040503050406030204" pitchFamily="18" charset="0"/>
                          <a:ea typeface="Cambria" panose="02040503050406030204" pitchFamily="18" charset="0"/>
                        </a:rPr>
                        <a:t>, l’</a:t>
                      </a:r>
                      <a:r>
                        <a:rPr lang="fr-FR" sz="1600" b="0" i="1" dirty="0" err="1" smtClean="0">
                          <a:solidFill>
                            <a:schemeClr val="tx1"/>
                          </a:solidFill>
                          <a:effectLst/>
                          <a:latin typeface="Cambria" panose="02040503050406030204" pitchFamily="18" charset="0"/>
                          <a:ea typeface="Cambria" panose="02040503050406030204" pitchFamily="18" charset="0"/>
                        </a:rPr>
                        <a:t>Anacamptis</a:t>
                      </a:r>
                      <a:r>
                        <a:rPr lang="fr-FR" sz="1600" b="0" i="1" dirty="0" smtClean="0">
                          <a:solidFill>
                            <a:schemeClr val="tx1"/>
                          </a:solidFill>
                          <a:effectLst/>
                          <a:latin typeface="Cambria" panose="02040503050406030204" pitchFamily="18" charset="0"/>
                          <a:ea typeface="Cambria" panose="02040503050406030204" pitchFamily="18" charset="0"/>
                        </a:rPr>
                        <a:t> </a:t>
                      </a:r>
                      <a:r>
                        <a:rPr lang="fr-FR" sz="1600" b="0" i="1" dirty="0" err="1" smtClean="0">
                          <a:solidFill>
                            <a:schemeClr val="tx1"/>
                          </a:solidFill>
                          <a:effectLst/>
                          <a:latin typeface="Cambria" panose="02040503050406030204" pitchFamily="18" charset="0"/>
                          <a:ea typeface="Cambria" panose="02040503050406030204" pitchFamily="18" charset="0"/>
                        </a:rPr>
                        <a:t>palustris</a:t>
                      </a:r>
                      <a:r>
                        <a:rPr lang="fr-FR" sz="1600" b="0" dirty="0" smtClean="0">
                          <a:solidFill>
                            <a:schemeClr val="tx1"/>
                          </a:solidFill>
                          <a:latin typeface="Cambria" panose="02040503050406030204" pitchFamily="18" charset="0"/>
                          <a:ea typeface="Cambria" panose="02040503050406030204" pitchFamily="18" charset="0"/>
                        </a:rPr>
                        <a:t> fleurit deux semaines plus tard. Plus hygrophile que son homologue, il diffère surtout par sa teinte rose, son labelle maculé et sa plus grande taille.</a:t>
                      </a:r>
                      <a:br>
                        <a:rPr lang="fr-FR" sz="1600" b="0" dirty="0" smtClean="0">
                          <a:solidFill>
                            <a:schemeClr val="tx1"/>
                          </a:solidFill>
                          <a:latin typeface="Cambria" panose="02040503050406030204" pitchFamily="18" charset="0"/>
                          <a:ea typeface="Cambria" panose="02040503050406030204" pitchFamily="18" charset="0"/>
                        </a:rPr>
                      </a:br>
                      <a:r>
                        <a:rPr lang="fr-FR" sz="1600" b="0" dirty="0" smtClean="0">
                          <a:solidFill>
                            <a:schemeClr val="tx1"/>
                          </a:solidFill>
                          <a:latin typeface="Cambria" panose="02040503050406030204" pitchFamily="18" charset="0"/>
                          <a:ea typeface="Cambria" panose="02040503050406030204" pitchFamily="18" charset="0"/>
                        </a:rPr>
                        <a:t/>
                      </a:r>
                      <a:br>
                        <a:rPr lang="fr-FR" sz="1600" b="0" dirty="0" smtClean="0">
                          <a:solidFill>
                            <a:schemeClr val="tx1"/>
                          </a:solidFill>
                          <a:latin typeface="Cambria" panose="02040503050406030204" pitchFamily="18" charset="0"/>
                          <a:ea typeface="Cambria" panose="02040503050406030204" pitchFamily="18" charset="0"/>
                        </a:rPr>
                      </a:br>
                      <a:r>
                        <a:rPr lang="fr-FR" sz="1600" b="0" dirty="0" smtClean="0">
                          <a:solidFill>
                            <a:schemeClr val="tx1"/>
                          </a:solidFill>
                          <a:latin typeface="Cambria" panose="02040503050406030204" pitchFamily="18" charset="0"/>
                          <a:ea typeface="Cambria" panose="02040503050406030204" pitchFamily="18" charset="0"/>
                        </a:rPr>
                        <a:t>Autrefois très répandu avec des stations aux populations importantes, quel avenir peut-on promettre à cette élégante des milieux humides si convoités par les promoteurs de l’agriculture intensive ?</a:t>
                      </a:r>
                      <a:endParaRPr lang="fr-FR" sz="1600" b="0" dirty="0">
                        <a:solidFill>
                          <a:schemeClr val="tx1"/>
                        </a:solidFill>
                        <a:latin typeface="Cambria" panose="02040503050406030204" pitchFamily="18" charset="0"/>
                        <a:ea typeface="Cambria" panose="02040503050406030204" pitchFamily="18" charset="0"/>
                      </a:endParaRPr>
                    </a:p>
                  </a:txBody>
                  <a:tcPr>
                    <a:solidFill>
                      <a:schemeClr val="bg1"/>
                    </a:solidFil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294103350"/>
              </p:ext>
            </p:extLst>
          </p:nvPr>
        </p:nvGraphicFramePr>
        <p:xfrm>
          <a:off x="539552" y="5589240"/>
          <a:ext cx="7824192" cy="822960"/>
        </p:xfrm>
        <a:graphic>
          <a:graphicData uri="http://schemas.openxmlformats.org/drawingml/2006/table">
            <a:tbl>
              <a:tblPr firstRow="1" bandRow="1">
                <a:tableStyleId>{5C22544A-7EE6-4342-B048-85BDC9FD1C3A}</a:tableStyleId>
              </a:tblPr>
              <a:tblGrid>
                <a:gridCol w="7824192"/>
              </a:tblGrid>
              <a:tr h="653791">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Vu de profil, le labelle apparaît incurvé. Il est trilobé : les lobes latéraux un peu crénelés sont relevés sur le bord et le lobe médian un peu plus long est spatulé et </a:t>
                      </a:r>
                      <a:r>
                        <a:rPr lang="fr-FR" sz="1600" b="0" i="0" dirty="0" err="1" smtClean="0">
                          <a:solidFill>
                            <a:srgbClr val="400000"/>
                          </a:solidFill>
                          <a:effectLst/>
                          <a:latin typeface="Cambria" panose="02040503050406030204" pitchFamily="18" charset="0"/>
                          <a:ea typeface="Cambria" panose="02040503050406030204" pitchFamily="18" charset="0"/>
                        </a:rPr>
                        <a:t>bifide.Les</a:t>
                      </a:r>
                      <a:r>
                        <a:rPr lang="fr-FR" sz="1600" b="0" i="0" dirty="0" smtClean="0">
                          <a:solidFill>
                            <a:srgbClr val="400000"/>
                          </a:solidFill>
                          <a:effectLst/>
                          <a:latin typeface="Cambria" panose="02040503050406030204" pitchFamily="18" charset="0"/>
                          <a:ea typeface="Cambria" panose="02040503050406030204" pitchFamily="18" charset="0"/>
                        </a:rPr>
                        <a:t> sépales redressés sont dirigés vers l’avant.</a:t>
                      </a:r>
                      <a:endParaRPr lang="fr-FR" sz="1600" dirty="0">
                        <a:latin typeface="Cambria" panose="02040503050406030204" pitchFamily="18" charset="0"/>
                        <a:ea typeface="Cambria" panose="02040503050406030204" pitchFamily="18" charset="0"/>
                      </a:endParaRPr>
                    </a:p>
                  </a:txBody>
                  <a:tcPr>
                    <a:noFill/>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843227993"/>
              </p:ext>
            </p:extLst>
          </p:nvPr>
        </p:nvGraphicFramePr>
        <p:xfrm>
          <a:off x="1524000" y="1397000"/>
          <a:ext cx="6096000" cy="370840"/>
        </p:xfrm>
        <a:graphic>
          <a:graphicData uri="http://schemas.openxmlformats.org/drawingml/2006/table">
            <a:tbl>
              <a:tblPr firstRow="1" bandRow="1">
                <a:tableStyleId>{5C22544A-7EE6-4342-B048-85BDC9FD1C3A}</a:tableStyleId>
              </a:tblPr>
              <a:tblGrid>
                <a:gridCol w="6096000"/>
              </a:tblGrid>
              <a:tr h="370840">
                <a:tc>
                  <a:txBody>
                    <a:bodyPr/>
                    <a:lstStyle/>
                    <a:p>
                      <a:pPr algn="l"/>
                      <a:endParaRPr lang="fr-FR" dirty="0"/>
                    </a:p>
                  </a:txBody>
                  <a:tcPr>
                    <a:solidFill>
                      <a:schemeClr val="bg1"/>
                    </a:solidFill>
                  </a:tcPr>
                </a:tc>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935868001"/>
              </p:ext>
            </p:extLst>
          </p:nvPr>
        </p:nvGraphicFramePr>
        <p:xfrm>
          <a:off x="611560" y="1412776"/>
          <a:ext cx="8064896" cy="360040"/>
        </p:xfrm>
        <a:graphic>
          <a:graphicData uri="http://schemas.openxmlformats.org/drawingml/2006/table">
            <a:tbl>
              <a:tblPr/>
              <a:tblGrid>
                <a:gridCol w="651953"/>
                <a:gridCol w="651953"/>
                <a:gridCol w="651953"/>
                <a:gridCol w="651953"/>
                <a:gridCol w="362196"/>
                <a:gridCol w="338049"/>
                <a:gridCol w="362196"/>
                <a:gridCol w="338049"/>
                <a:gridCol w="676099"/>
                <a:gridCol w="676099"/>
                <a:gridCol w="676099"/>
                <a:gridCol w="676099"/>
                <a:gridCol w="676099"/>
                <a:gridCol w="676099"/>
              </a:tblGrid>
              <a:tr h="360040">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D</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sp>
        <p:nvSpPr>
          <p:cNvPr id="12" name="Rectangle 2"/>
          <p:cNvSpPr>
            <a:spLocks noChangeArrowheads="1"/>
          </p:cNvSpPr>
          <p:nvPr/>
        </p:nvSpPr>
        <p:spPr bwMode="auto">
          <a:xfrm>
            <a:off x="1652588" y="357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80828"/>
            <a:ext cx="2448272"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153130"/>
      </p:ext>
    </p:extLst>
  </p:cSld>
  <p:clrMapOvr>
    <a:masterClrMapping/>
  </p:clrMapOvr>
  <p:transition spd="slow">
    <p:cove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961447897"/>
              </p:ext>
            </p:extLst>
          </p:nvPr>
        </p:nvGraphicFramePr>
        <p:xfrm>
          <a:off x="395536" y="260648"/>
          <a:ext cx="5715000" cy="822960"/>
        </p:xfrm>
        <a:graphic>
          <a:graphicData uri="http://schemas.openxmlformats.org/drawingml/2006/table">
            <a:tbl>
              <a:tblPr/>
              <a:tblGrid>
                <a:gridCol w="5715000"/>
              </a:tblGrid>
              <a:tr h="0">
                <a:tc>
                  <a:txBody>
                    <a:bodyPr/>
                    <a:lstStyle/>
                    <a:p>
                      <a:pPr algn="l" fontAlgn="ctr"/>
                      <a:r>
                        <a:rPr lang="fr-FR" b="1" i="1" dirty="0" err="1" smtClean="0">
                          <a:solidFill>
                            <a:srgbClr val="FF0000"/>
                          </a:solidFill>
                          <a:effectLst/>
                          <a:latin typeface="Cambria" panose="02040503050406030204" pitchFamily="18" charset="0"/>
                          <a:ea typeface="Cambria" panose="02040503050406030204" pitchFamily="18" charset="0"/>
                        </a:rPr>
                        <a:t>Serapias</a:t>
                      </a:r>
                      <a:r>
                        <a:rPr lang="fr-FR" b="1" i="1" dirty="0" smtClean="0">
                          <a:solidFill>
                            <a:srgbClr val="FF0000"/>
                          </a:solidFill>
                          <a:effectLst/>
                          <a:latin typeface="Cambria" panose="02040503050406030204" pitchFamily="18" charset="0"/>
                          <a:ea typeface="Cambria" panose="02040503050406030204" pitchFamily="18" charset="0"/>
                        </a:rPr>
                        <a:t> </a:t>
                      </a:r>
                      <a:r>
                        <a:rPr lang="fr-FR" b="1" i="1" dirty="0" err="1">
                          <a:solidFill>
                            <a:srgbClr val="FF0000"/>
                          </a:solidFill>
                          <a:effectLst/>
                          <a:latin typeface="Cambria" panose="02040503050406030204" pitchFamily="18" charset="0"/>
                          <a:ea typeface="Cambria" panose="02040503050406030204" pitchFamily="18" charset="0"/>
                        </a:rPr>
                        <a:t>parviflora</a:t>
                      </a:r>
                      <a:r>
                        <a:rPr lang="fr-FR" b="1" i="1" dirty="0">
                          <a:effectLst/>
                          <a:latin typeface="Cambria" panose="02040503050406030204" pitchFamily="18" charset="0"/>
                          <a:ea typeface="Cambria" panose="02040503050406030204" pitchFamily="18" charset="0"/>
                        </a:rPr>
                        <a:t> </a:t>
                      </a:r>
                      <a:r>
                        <a:rPr lang="fr-FR" dirty="0">
                          <a:effectLst/>
                          <a:latin typeface="Cambria" panose="02040503050406030204" pitchFamily="18" charset="0"/>
                          <a:ea typeface="Cambria" panose="02040503050406030204" pitchFamily="18" charset="0"/>
                        </a:rPr>
                        <a:t>  </a:t>
                      </a:r>
                      <a:r>
                        <a:rPr lang="fr-FR" sz="1600" dirty="0">
                          <a:solidFill>
                            <a:srgbClr val="FF0000"/>
                          </a:solidFill>
                          <a:effectLst/>
                          <a:latin typeface="Cambria" panose="02040503050406030204" pitchFamily="18" charset="0"/>
                          <a:ea typeface="Cambria" panose="02040503050406030204" pitchFamily="18" charset="0"/>
                        </a:rPr>
                        <a:t>PARLATORE 1837</a:t>
                      </a:r>
                      <a:r>
                        <a:rPr lang="fr-FR" dirty="0">
                          <a:effectLst/>
                          <a:latin typeface="Cambria" panose="02040503050406030204" pitchFamily="18" charset="0"/>
                          <a:ea typeface="Cambria" panose="02040503050406030204" pitchFamily="18" charset="0"/>
                        </a:rPr>
                        <a:t/>
                      </a:r>
                      <a:br>
                        <a:rPr lang="fr-FR" dirty="0">
                          <a:effectLst/>
                          <a:latin typeface="Cambria" panose="02040503050406030204" pitchFamily="18" charset="0"/>
                          <a:ea typeface="Cambria" panose="02040503050406030204" pitchFamily="18" charset="0"/>
                        </a:rPr>
                      </a:br>
                      <a:r>
                        <a:rPr lang="fr-FR" i="1" dirty="0" err="1">
                          <a:effectLst/>
                          <a:latin typeface="Cambria" panose="02040503050406030204" pitchFamily="18" charset="0"/>
                          <a:ea typeface="Cambria" panose="02040503050406030204" pitchFamily="18" charset="0"/>
                        </a:rPr>
                        <a:t>Serapias</a:t>
                      </a:r>
                      <a:r>
                        <a:rPr lang="fr-FR" i="1" dirty="0">
                          <a:effectLst/>
                          <a:latin typeface="Cambria" panose="02040503050406030204" pitchFamily="18" charset="0"/>
                          <a:ea typeface="Cambria" panose="02040503050406030204" pitchFamily="18" charset="0"/>
                        </a:rPr>
                        <a:t> </a:t>
                      </a:r>
                      <a:r>
                        <a:rPr lang="fr-FR" i="1" dirty="0" err="1">
                          <a:effectLst/>
                          <a:latin typeface="Cambria" panose="02040503050406030204" pitchFamily="18" charset="0"/>
                          <a:ea typeface="Cambria" panose="02040503050406030204" pitchFamily="18" charset="0"/>
                        </a:rPr>
                        <a:t>occultata</a:t>
                      </a:r>
                      <a:r>
                        <a:rPr lang="fr-FR" dirty="0">
                          <a:effectLst/>
                          <a:latin typeface="Cambria" panose="02040503050406030204" pitchFamily="18" charset="0"/>
                          <a:ea typeface="Cambria" panose="02040503050406030204" pitchFamily="18" charset="0"/>
                        </a:rPr>
                        <a:t> J. </a:t>
                      </a:r>
                      <a:r>
                        <a:rPr lang="fr-FR" sz="1600" dirty="0">
                          <a:effectLst/>
                          <a:latin typeface="Cambria" panose="02040503050406030204" pitchFamily="18" charset="0"/>
                          <a:ea typeface="Cambria" panose="02040503050406030204" pitchFamily="18" charset="0"/>
                        </a:rPr>
                        <a:t>GAY ex CAVALIER </a:t>
                      </a:r>
                      <a:r>
                        <a:rPr lang="fr-FR" sz="1600" dirty="0" smtClean="0">
                          <a:effectLst/>
                          <a:latin typeface="Cambria" panose="02040503050406030204" pitchFamily="18" charset="0"/>
                          <a:ea typeface="Cambria" panose="02040503050406030204" pitchFamily="18" charset="0"/>
                        </a:rPr>
                        <a:t>1848</a:t>
                      </a:r>
                      <a:r>
                        <a:rPr lang="fr-FR" dirty="0">
                          <a:effectLst/>
                          <a:latin typeface="Cambria" panose="02040503050406030204" pitchFamily="18" charset="0"/>
                          <a:ea typeface="Cambria" panose="02040503050406030204" pitchFamily="18" charset="0"/>
                        </a:rPr>
                        <a:t/>
                      </a:r>
                      <a:br>
                        <a:rPr lang="fr-FR" dirty="0">
                          <a:effectLst/>
                          <a:latin typeface="Cambria" panose="02040503050406030204" pitchFamily="18" charset="0"/>
                          <a:ea typeface="Cambria" panose="02040503050406030204" pitchFamily="18" charset="0"/>
                        </a:rPr>
                      </a:br>
                      <a:r>
                        <a:rPr lang="fr-FR" dirty="0" err="1">
                          <a:effectLst/>
                          <a:latin typeface="Cambria" panose="02040503050406030204" pitchFamily="18" charset="0"/>
                          <a:ea typeface="Cambria" panose="02040503050406030204" pitchFamily="18" charset="0"/>
                        </a:rPr>
                        <a:t>Serapias</a:t>
                      </a:r>
                      <a:r>
                        <a:rPr lang="fr-FR" dirty="0">
                          <a:effectLst/>
                          <a:latin typeface="Cambria" panose="02040503050406030204" pitchFamily="18" charset="0"/>
                          <a:ea typeface="Cambria" panose="02040503050406030204" pitchFamily="18" charset="0"/>
                        </a:rPr>
                        <a:t> à petites fleurs</a:t>
                      </a:r>
                    </a:p>
                  </a:txBody>
                  <a:tcPr marL="0" marR="0" marT="0" marB="0" anchor="ctr">
                    <a:lnL>
                      <a:noFill/>
                    </a:lnL>
                    <a:lnR>
                      <a:noFill/>
                    </a:lnR>
                    <a:lnT>
                      <a:noFill/>
                    </a:lnT>
                    <a:lnB>
                      <a:noFill/>
                    </a:lnB>
                    <a:solidFill>
                      <a:schemeClr val="bg1"/>
                    </a:solidFill>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874868383"/>
              </p:ext>
            </p:extLst>
          </p:nvPr>
        </p:nvGraphicFramePr>
        <p:xfrm>
          <a:off x="323528" y="1196752"/>
          <a:ext cx="8352930" cy="432048"/>
        </p:xfrm>
        <a:graphic>
          <a:graphicData uri="http://schemas.openxmlformats.org/drawingml/2006/table">
            <a:tbl>
              <a:tblPr/>
              <a:tblGrid>
                <a:gridCol w="694083"/>
                <a:gridCol w="694083"/>
                <a:gridCol w="694083"/>
                <a:gridCol w="694083"/>
                <a:gridCol w="694083"/>
                <a:gridCol w="359008"/>
                <a:gridCol w="359008"/>
                <a:gridCol w="694083"/>
                <a:gridCol w="694083"/>
                <a:gridCol w="694083"/>
                <a:gridCol w="718018"/>
                <a:gridCol w="694083"/>
                <a:gridCol w="670149"/>
              </a:tblGrid>
              <a:tr h="432048">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DAA336"/>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AA336"/>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AA336"/>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AA336"/>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AA336"/>
                    </a:solidFill>
                  </a:tcPr>
                </a:tc>
                <a:tc>
                  <a:txBody>
                    <a:bodyPr/>
                    <a:lstStyle/>
                    <a:p>
                      <a:pPr algn="ctr" fontAlgn="t"/>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AA336"/>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AA336"/>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AA336"/>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AA336"/>
                    </a:solidFill>
                  </a:tcPr>
                </a:tc>
                <a:tc>
                  <a:txBody>
                    <a:bodyPr/>
                    <a:lstStyle/>
                    <a:p>
                      <a:pPr algn="ctr" fontAlgn="t"/>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AA336"/>
                    </a:solidFill>
                  </a:tcPr>
                </a:tc>
                <a:tc>
                  <a:txBody>
                    <a:bodyPr/>
                    <a:lstStyle/>
                    <a:p>
                      <a:pPr algn="ctr" fontAlgn="t"/>
                      <a:r>
                        <a:rPr lang="fr-FR" sz="1600"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DAA336"/>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1796517792"/>
              </p:ext>
            </p:extLst>
          </p:nvPr>
        </p:nvGraphicFramePr>
        <p:xfrm>
          <a:off x="395536" y="1772816"/>
          <a:ext cx="8208912" cy="3017520"/>
        </p:xfrm>
        <a:graphic>
          <a:graphicData uri="http://schemas.openxmlformats.org/drawingml/2006/table">
            <a:tbl>
              <a:tblPr firstRow="1" bandRow="1">
                <a:tableStyleId>{5C22544A-7EE6-4342-B048-85BDC9FD1C3A}</a:tableStyleId>
              </a:tblPr>
              <a:tblGrid>
                <a:gridCol w="2592288"/>
                <a:gridCol w="5616624"/>
              </a:tblGrid>
              <a:tr h="288032">
                <a:tc>
                  <a:txBody>
                    <a:bodyPr/>
                    <a:lstStyle/>
                    <a:p>
                      <a:endParaRPr lang="fr-FR" dirty="0"/>
                    </a:p>
                  </a:txBody>
                  <a:tcPr>
                    <a:solidFill>
                      <a:schemeClr val="bg1"/>
                    </a:solidFill>
                  </a:tcPr>
                </a:tc>
                <a:tc>
                  <a:txBody>
                    <a:bodyPr/>
                    <a:lstStyle/>
                    <a:p>
                      <a:r>
                        <a:rPr lang="fr-FR" sz="1600" b="0" i="1" dirty="0" err="1" smtClean="0">
                          <a:solidFill>
                            <a:srgbClr val="000000"/>
                          </a:solidFill>
                          <a:effectLst/>
                          <a:latin typeface="Cambria" panose="02040503050406030204" pitchFamily="18" charset="0"/>
                          <a:ea typeface="Cambria" panose="02040503050406030204" pitchFamily="18" charset="0"/>
                        </a:rPr>
                        <a:t>Serapias</a:t>
                      </a:r>
                      <a:r>
                        <a:rPr lang="fr-FR" sz="1600" b="0" i="1" dirty="0" smtClean="0">
                          <a:solidFill>
                            <a:srgbClr val="000000"/>
                          </a:solidFill>
                          <a:effectLst/>
                          <a:latin typeface="Cambria" panose="02040503050406030204" pitchFamily="18" charset="0"/>
                          <a:ea typeface="Cambria" panose="02040503050406030204" pitchFamily="18" charset="0"/>
                        </a:rPr>
                        <a:t> </a:t>
                      </a:r>
                      <a:r>
                        <a:rPr lang="fr-FR" sz="1600" b="0" i="1" dirty="0" err="1" smtClean="0">
                          <a:solidFill>
                            <a:srgbClr val="000000"/>
                          </a:solidFill>
                          <a:effectLst/>
                          <a:latin typeface="Cambria" panose="02040503050406030204" pitchFamily="18" charset="0"/>
                          <a:ea typeface="Cambria" panose="02040503050406030204" pitchFamily="18" charset="0"/>
                        </a:rPr>
                        <a:t>parviflora</a:t>
                      </a:r>
                      <a:r>
                        <a:rPr lang="fr-FR" sz="1600" b="0" i="1" dirty="0" smtClean="0">
                          <a:solidFill>
                            <a:srgbClr val="000000"/>
                          </a:solidFill>
                          <a:effectLst/>
                          <a:latin typeface="Cambria" panose="02040503050406030204" pitchFamily="18" charset="0"/>
                          <a:ea typeface="Cambria" panose="02040503050406030204" pitchFamily="18" charset="0"/>
                        </a:rPr>
                        <a:t> </a:t>
                      </a:r>
                      <a:r>
                        <a:rPr lang="fr-FR" sz="1600" b="0" i="0" dirty="0" smtClean="0">
                          <a:solidFill>
                            <a:srgbClr val="000000"/>
                          </a:solidFill>
                          <a:effectLst/>
                          <a:latin typeface="Cambria" panose="02040503050406030204" pitchFamily="18" charset="0"/>
                          <a:ea typeface="Cambria" panose="02040503050406030204" pitchFamily="18" charset="0"/>
                        </a:rPr>
                        <a:t>est caractérisé comme son nom l’indique par un petite fleur, adossée à une bractée. Cette dernière est au moins aussi grande que le casque et d’un même gris pâle avec des nervures rouges.</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000000"/>
                          </a:solidFill>
                          <a:effectLst/>
                          <a:latin typeface="Cambria" panose="02040503050406030204" pitchFamily="18" charset="0"/>
                          <a:ea typeface="Cambria" panose="02040503050406030204" pitchFamily="18" charset="0"/>
                        </a:rPr>
                        <a:t>Le labelle, court et réfléchi vers l’arrière, porte à sa base deux callosités brunâtres qui confirment la différence avec le </a:t>
                      </a:r>
                      <a:r>
                        <a:rPr lang="fr-FR" sz="1600" b="0" i="1" dirty="0" err="1" smtClean="0">
                          <a:solidFill>
                            <a:srgbClr val="000000"/>
                          </a:solidFill>
                          <a:effectLst/>
                          <a:latin typeface="Cambria" panose="02040503050406030204" pitchFamily="18" charset="0"/>
                          <a:ea typeface="Cambria" panose="02040503050406030204" pitchFamily="18" charset="0"/>
                        </a:rPr>
                        <a:t>Serapias</a:t>
                      </a:r>
                      <a:r>
                        <a:rPr lang="fr-FR" sz="1600" b="0" i="1" dirty="0" smtClean="0">
                          <a:solidFill>
                            <a:srgbClr val="000000"/>
                          </a:solidFill>
                          <a:effectLst/>
                          <a:latin typeface="Cambria" panose="02040503050406030204" pitchFamily="18" charset="0"/>
                          <a:ea typeface="Cambria" panose="02040503050406030204" pitchFamily="18" charset="0"/>
                        </a:rPr>
                        <a:t> lingua.</a:t>
                      </a:r>
                      <a:br>
                        <a:rPr lang="fr-FR" sz="1600" b="0" i="1" dirty="0" smtClean="0">
                          <a:solidFill>
                            <a:srgbClr val="000000"/>
                          </a:solidFill>
                          <a:effectLst/>
                          <a:latin typeface="Cambria" panose="02040503050406030204" pitchFamily="18" charset="0"/>
                          <a:ea typeface="Cambria" panose="02040503050406030204" pitchFamily="18" charset="0"/>
                        </a:rPr>
                      </a:br>
                      <a:r>
                        <a:rPr lang="fr-FR" sz="1600" b="0" i="0" dirty="0" smtClean="0">
                          <a:solidFill>
                            <a:srgbClr val="000000"/>
                          </a:solidFill>
                          <a:effectLst/>
                          <a:latin typeface="Cambria" panose="02040503050406030204" pitchFamily="18" charset="0"/>
                          <a:ea typeface="Cambria" panose="02040503050406030204" pitchFamily="18" charset="0"/>
                        </a:rPr>
                        <a:t>La base de la tige est parfois maculée de pourpre.</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000000"/>
                          </a:solidFill>
                          <a:effectLst/>
                          <a:latin typeface="Cambria" panose="02040503050406030204" pitchFamily="18" charset="0"/>
                          <a:ea typeface="Cambria" panose="02040503050406030204" pitchFamily="18" charset="0"/>
                        </a:rPr>
                        <a:t>Très rare dans notre région, cette orchidée se complaît dans les prairies </a:t>
                      </a:r>
                      <a:r>
                        <a:rPr lang="fr-FR" sz="1600" b="0" i="0" dirty="0" err="1" smtClean="0">
                          <a:solidFill>
                            <a:srgbClr val="000000"/>
                          </a:solidFill>
                          <a:effectLst/>
                          <a:latin typeface="Cambria" panose="02040503050406030204" pitchFamily="18" charset="0"/>
                          <a:ea typeface="Cambria" panose="02040503050406030204" pitchFamily="18" charset="0"/>
                        </a:rPr>
                        <a:t>rélictuelles</a:t>
                      </a:r>
                      <a:r>
                        <a:rPr lang="fr-FR" sz="1600" b="0" i="0" dirty="0" smtClean="0">
                          <a:solidFill>
                            <a:srgbClr val="000000"/>
                          </a:solidFill>
                          <a:effectLst/>
                          <a:latin typeface="Cambria" panose="02040503050406030204" pitchFamily="18" charset="0"/>
                          <a:ea typeface="Cambria" panose="02040503050406030204" pitchFamily="18" charset="0"/>
                        </a:rPr>
                        <a:t> du littoral où elle est bien sûr menacée par la promotion balnéaire.</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784896"/>
            <a:ext cx="2487549"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3526" y="5805264"/>
            <a:ext cx="8496945" cy="646331"/>
          </a:xfrm>
          <a:prstGeom prst="rect">
            <a:avLst/>
          </a:prstGeom>
        </p:spPr>
        <p:txBody>
          <a:bodyPr wrap="square">
            <a:spAutoFit/>
          </a:bodyPr>
          <a:lstStyle/>
          <a:p>
            <a:r>
              <a:rPr lang="fr-FR" dirty="0">
                <a:solidFill>
                  <a:srgbClr val="000000"/>
                </a:solidFill>
                <a:latin typeface="Arial"/>
              </a:rPr>
              <a:t>Les fleurs, trop petites, entravent la visite des insectes pollinisateurs ; la plante est autogame</a:t>
            </a:r>
            <a:endParaRPr lang="fr-FR" dirty="0"/>
          </a:p>
        </p:txBody>
      </p:sp>
    </p:spTree>
    <p:extLst>
      <p:ext uri="{BB962C8B-B14F-4D97-AF65-F5344CB8AC3E}">
        <p14:creationId xmlns:p14="http://schemas.microsoft.com/office/powerpoint/2010/main" val="2453436583"/>
      </p:ext>
    </p:extLst>
  </p:cSld>
  <p:clrMapOvr>
    <a:masterClrMapping/>
  </p:clrMapOvr>
  <p:transition spd="slow">
    <p:cove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211723"/>
            <a:ext cx="5572359" cy="92333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Serapias</a:t>
            </a:r>
            <a:r>
              <a:rPr kumimoji="0" lang="fr-FR" altLang="fr-FR"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 </a:t>
            </a:r>
            <a:r>
              <a:rPr kumimoji="0" lang="fr-FR" altLang="fr-FR"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rPr>
              <a:t>vomeracea</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(N.L.BURMAN) BRIQUET 1910</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Serapias</a:t>
            </a:r>
            <a:r>
              <a:rPr kumimoji="0" lang="fr-FR" altLang="fr-FR" b="0" i="1"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b="0" i="1"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pseudocordigera</a:t>
            </a:r>
            <a:r>
              <a:rPr kumimoji="0" lang="fr-FR" altLang="fr-FR"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a:t>
            </a:r>
            <a:r>
              <a:rPr kumimoji="0" lang="fr-FR" altLang="fr-FR" sz="1600" b="0"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(SEBASTIANI) MORICAND 1820</a:t>
            </a:r>
            <a: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r>
            <a:br>
              <a:rPr kumimoji="0" lang="fr-FR" alt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br>
            <a:r>
              <a:rPr kumimoji="0" lang="fr-FR" altLang="fr-FR" b="0" u="none" strike="noStrike" cap="none" normalizeH="0" baseline="0" dirty="0" err="1" smtClean="0">
                <a:ln>
                  <a:noFill/>
                </a:ln>
                <a:solidFill>
                  <a:srgbClr val="000000"/>
                </a:solidFill>
                <a:effectLst/>
                <a:latin typeface="Cambria" panose="02040503050406030204" pitchFamily="18" charset="0"/>
                <a:ea typeface="Cambria" panose="02040503050406030204" pitchFamily="18" charset="0"/>
              </a:rPr>
              <a:t>Serapias</a:t>
            </a:r>
            <a:r>
              <a:rPr kumimoji="0" lang="fr-FR" altLang="fr-FR" b="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rPr>
              <a:t> en soc</a:t>
            </a:r>
            <a:r>
              <a:rPr kumimoji="0" lang="fr-FR" altLang="fr-FR" b="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p>
        </p:txBody>
      </p:sp>
      <p:graphicFrame>
        <p:nvGraphicFramePr>
          <p:cNvPr id="3" name="Tableau 2"/>
          <p:cNvGraphicFramePr>
            <a:graphicFrameLocks noGrp="1"/>
          </p:cNvGraphicFramePr>
          <p:nvPr>
            <p:extLst>
              <p:ext uri="{D42A27DB-BD31-4B8C-83A1-F6EECF244321}">
                <p14:modId xmlns:p14="http://schemas.microsoft.com/office/powerpoint/2010/main" val="1932079187"/>
              </p:ext>
            </p:extLst>
          </p:nvPr>
        </p:nvGraphicFramePr>
        <p:xfrm>
          <a:off x="323528" y="1268760"/>
          <a:ext cx="8496948" cy="432048"/>
        </p:xfrm>
        <a:graphic>
          <a:graphicData uri="http://schemas.openxmlformats.org/drawingml/2006/table">
            <a:tbl>
              <a:tblPr/>
              <a:tblGrid>
                <a:gridCol w="703735"/>
                <a:gridCol w="703735"/>
                <a:gridCol w="703735"/>
                <a:gridCol w="703735"/>
                <a:gridCol w="364899"/>
                <a:gridCol w="390964"/>
                <a:gridCol w="703735"/>
                <a:gridCol w="703735"/>
                <a:gridCol w="703735"/>
                <a:gridCol w="703735"/>
                <a:gridCol w="703735"/>
                <a:gridCol w="703735"/>
                <a:gridCol w="703735"/>
              </a:tblGrid>
              <a:tr h="432048">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J</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F</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M</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A</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M</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M</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b="1" i="1" dirty="0" err="1" smtClean="0">
                          <a:solidFill>
                            <a:schemeClr val="bg1"/>
                          </a:solidFill>
                          <a:effectLst/>
                          <a:latin typeface="Cambria" panose="02040503050406030204" pitchFamily="18" charset="0"/>
                          <a:ea typeface="Cambria" panose="02040503050406030204" pitchFamily="18" charset="0"/>
                        </a:rPr>
                        <a:t>Jn</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b="1" i="1" dirty="0" err="1" smtClean="0">
                          <a:solidFill>
                            <a:schemeClr val="bg1"/>
                          </a:solidFill>
                          <a:effectLst/>
                          <a:latin typeface="Cambria" panose="02040503050406030204" pitchFamily="18" charset="0"/>
                          <a:ea typeface="Cambria" panose="02040503050406030204" pitchFamily="18" charset="0"/>
                        </a:rPr>
                        <a:t>Jt</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A</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S</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O</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smtClean="0">
                          <a:solidFill>
                            <a:schemeClr val="bg1"/>
                          </a:solidFill>
                          <a:effectLst/>
                          <a:latin typeface="Cambria" panose="02040503050406030204" pitchFamily="18" charset="0"/>
                          <a:ea typeface="Cambria" panose="02040503050406030204" pitchFamily="18" charset="0"/>
                        </a:rPr>
                        <a:t>N</a:t>
                      </a:r>
                      <a:endParaRPr lang="fr-FR" b="1" i="1" dirty="0">
                        <a:solidFill>
                          <a:schemeClr val="bg1"/>
                        </a:solidFill>
                        <a:effectLst/>
                        <a:latin typeface="Cambria" panose="02040503050406030204" pitchFamily="18" charset="0"/>
                        <a:ea typeface="Cambria" panose="020405030504060302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1203622914"/>
              </p:ext>
            </p:extLst>
          </p:nvPr>
        </p:nvGraphicFramePr>
        <p:xfrm>
          <a:off x="323528" y="1916832"/>
          <a:ext cx="8568952" cy="2286000"/>
        </p:xfrm>
        <a:graphic>
          <a:graphicData uri="http://schemas.openxmlformats.org/drawingml/2006/table">
            <a:tbl>
              <a:tblPr firstRow="1" bandRow="1">
                <a:tableStyleId>{5C22544A-7EE6-4342-B048-85BDC9FD1C3A}</a:tableStyleId>
              </a:tblPr>
              <a:tblGrid>
                <a:gridCol w="2520280"/>
                <a:gridCol w="6048672"/>
              </a:tblGrid>
              <a:tr h="370840">
                <a:tc>
                  <a:txBody>
                    <a:bodyPr/>
                    <a:lstStyle/>
                    <a:p>
                      <a:endParaRPr lang="fr-FR" sz="1600" b="0" dirty="0">
                        <a:solidFill>
                          <a:schemeClr val="tx1"/>
                        </a:solidFill>
                        <a:latin typeface="Cambria" panose="02040503050406030204" pitchFamily="18" charset="0"/>
                        <a:ea typeface="Cambria" panose="02040503050406030204" pitchFamily="18" charset="0"/>
                      </a:endParaRPr>
                    </a:p>
                  </a:txBody>
                  <a:tcPr>
                    <a:solidFill>
                      <a:schemeClr val="bg1"/>
                    </a:solidFill>
                  </a:tcPr>
                </a:tc>
                <a:tc>
                  <a:txBody>
                    <a:bodyPr/>
                    <a:lstStyle/>
                    <a:p>
                      <a:r>
                        <a:rPr lang="fr-FR" sz="1600" b="0" dirty="0" err="1" smtClean="0">
                          <a:solidFill>
                            <a:schemeClr val="tx1"/>
                          </a:solidFill>
                          <a:latin typeface="Cambria" panose="02040503050406030204" pitchFamily="18" charset="0"/>
                          <a:ea typeface="Cambria" panose="02040503050406030204" pitchFamily="18" charset="0"/>
                        </a:rPr>
                        <a:t>Serapias</a:t>
                      </a:r>
                      <a:r>
                        <a:rPr lang="fr-FR" sz="1600" b="0" dirty="0" smtClean="0">
                          <a:solidFill>
                            <a:schemeClr val="tx1"/>
                          </a:solidFill>
                          <a:latin typeface="Cambria" panose="02040503050406030204" pitchFamily="18" charset="0"/>
                          <a:ea typeface="Cambria" panose="02040503050406030204" pitchFamily="18" charset="0"/>
                        </a:rPr>
                        <a:t> </a:t>
                      </a:r>
                      <a:r>
                        <a:rPr lang="fr-FR" sz="1600" b="0" dirty="0" err="1" smtClean="0">
                          <a:solidFill>
                            <a:schemeClr val="tx1"/>
                          </a:solidFill>
                          <a:latin typeface="Cambria" panose="02040503050406030204" pitchFamily="18" charset="0"/>
                          <a:ea typeface="Cambria" panose="02040503050406030204" pitchFamily="18" charset="0"/>
                        </a:rPr>
                        <a:t>vomeracea</a:t>
                      </a:r>
                      <a:r>
                        <a:rPr lang="fr-FR" sz="1600" b="0" dirty="0" smtClean="0">
                          <a:solidFill>
                            <a:schemeClr val="tx1"/>
                          </a:solidFill>
                          <a:latin typeface="Cambria" panose="02040503050406030204" pitchFamily="18" charset="0"/>
                          <a:ea typeface="Cambria" panose="02040503050406030204" pitchFamily="18" charset="0"/>
                        </a:rPr>
                        <a:t> se caractérise par une tige assez haute (jusqu’à 60 cm), de longues bractées et un labelle étroit mais long et pendant. Celui-ci rappelle un soc de charrue, ce qui justifie l’adjectif spécifique "</a:t>
                      </a:r>
                      <a:r>
                        <a:rPr lang="fr-FR" sz="1600" b="0" dirty="0" err="1" smtClean="0">
                          <a:solidFill>
                            <a:schemeClr val="tx1"/>
                          </a:solidFill>
                          <a:latin typeface="Cambria" panose="02040503050406030204" pitchFamily="18" charset="0"/>
                          <a:ea typeface="Cambria" panose="02040503050406030204" pitchFamily="18" charset="0"/>
                        </a:rPr>
                        <a:t>vomeracea</a:t>
                      </a:r>
                      <a:r>
                        <a:rPr lang="fr-FR" sz="1600" b="0" dirty="0" smtClean="0">
                          <a:solidFill>
                            <a:schemeClr val="tx1"/>
                          </a:solidFill>
                          <a:latin typeface="Cambria" panose="02040503050406030204" pitchFamily="18" charset="0"/>
                          <a:ea typeface="Cambria" panose="02040503050406030204" pitchFamily="18" charset="0"/>
                        </a:rPr>
                        <a:t>" (c’est à dire en forme de soc). Il est pourvu d’une </a:t>
                      </a:r>
                      <a:r>
                        <a:rPr lang="fr-FR" sz="1600" b="0" dirty="0" err="1" smtClean="0">
                          <a:solidFill>
                            <a:schemeClr val="tx1"/>
                          </a:solidFill>
                          <a:latin typeface="Cambria" panose="02040503050406030204" pitchFamily="18" charset="0"/>
                          <a:ea typeface="Cambria" panose="02040503050406030204" pitchFamily="18" charset="0"/>
                        </a:rPr>
                        <a:t>pillosité</a:t>
                      </a:r>
                      <a:r>
                        <a:rPr lang="fr-FR" sz="1600" b="0" dirty="0" smtClean="0">
                          <a:solidFill>
                            <a:schemeClr val="tx1"/>
                          </a:solidFill>
                          <a:latin typeface="Cambria" panose="02040503050406030204" pitchFamily="18" charset="0"/>
                          <a:ea typeface="Cambria" panose="02040503050406030204" pitchFamily="18" charset="0"/>
                        </a:rPr>
                        <a:t> blanchâtre.</a:t>
                      </a:r>
                      <a:br>
                        <a:rPr lang="fr-FR" sz="1600" b="0" dirty="0" smtClean="0">
                          <a:solidFill>
                            <a:schemeClr val="tx1"/>
                          </a:solidFill>
                          <a:latin typeface="Cambria" panose="02040503050406030204" pitchFamily="18" charset="0"/>
                          <a:ea typeface="Cambria" panose="02040503050406030204" pitchFamily="18" charset="0"/>
                        </a:rPr>
                      </a:br>
                      <a:r>
                        <a:rPr lang="fr-FR" sz="1600" b="0" dirty="0" smtClean="0">
                          <a:solidFill>
                            <a:schemeClr val="tx1"/>
                          </a:solidFill>
                          <a:latin typeface="Cambria" panose="02040503050406030204" pitchFamily="18" charset="0"/>
                          <a:ea typeface="Cambria" panose="02040503050406030204" pitchFamily="18" charset="0"/>
                        </a:rPr>
                        <a:t/>
                      </a:r>
                      <a:br>
                        <a:rPr lang="fr-FR" sz="1600" b="0" dirty="0" smtClean="0">
                          <a:solidFill>
                            <a:schemeClr val="tx1"/>
                          </a:solidFill>
                          <a:latin typeface="Cambria" panose="02040503050406030204" pitchFamily="18" charset="0"/>
                          <a:ea typeface="Cambria" panose="02040503050406030204" pitchFamily="18" charset="0"/>
                        </a:rPr>
                      </a:br>
                      <a:r>
                        <a:rPr lang="fr-FR" sz="1600" b="0" dirty="0" smtClean="0">
                          <a:solidFill>
                            <a:schemeClr val="tx1"/>
                          </a:solidFill>
                          <a:latin typeface="Cambria" panose="02040503050406030204" pitchFamily="18" charset="0"/>
                          <a:ea typeface="Cambria" panose="02040503050406030204" pitchFamily="18" charset="0"/>
                        </a:rPr>
                        <a:t>Deux callosités brunes sont présentes sur la base du labelle de cette espèce plutôt méditerranéenne dont quelques pieds seulement ont été recensés dans notre région.</a:t>
                      </a:r>
                      <a:endParaRPr lang="fr-FR" sz="1600" b="0" dirty="0">
                        <a:solidFill>
                          <a:schemeClr val="tx1"/>
                        </a:solidFill>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57" y="1945297"/>
            <a:ext cx="235410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3528" y="5778863"/>
            <a:ext cx="8568952" cy="584775"/>
          </a:xfrm>
          <a:prstGeom prst="rect">
            <a:avLst/>
          </a:prstGeom>
        </p:spPr>
        <p:txBody>
          <a:bodyPr wrap="square">
            <a:spAutoFit/>
          </a:bodyPr>
          <a:lstStyle/>
          <a:p>
            <a:r>
              <a:rPr lang="fr-FR" sz="1600" dirty="0">
                <a:solidFill>
                  <a:srgbClr val="000000"/>
                </a:solidFill>
                <a:latin typeface="Cambria" panose="02040503050406030204" pitchFamily="18" charset="0"/>
                <a:ea typeface="Cambria" panose="02040503050406030204" pitchFamily="18" charset="0"/>
              </a:rPr>
              <a:t>Plutôt sur substrats calcaires, cette espèce se singularise par son port élancé et son labelle long et étroit. La fleur est utilisée comme refuge par les insectes pollinisateurs</a:t>
            </a:r>
            <a:endParaRPr lang="fr-FR"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1910263"/>
      </p:ext>
    </p:extLst>
  </p:cSld>
  <p:clrMapOvr>
    <a:masterClrMapping/>
  </p:clrMapOvr>
  <p:transition spd="slow">
    <p:cove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441355562"/>
              </p:ext>
            </p:extLst>
          </p:nvPr>
        </p:nvGraphicFramePr>
        <p:xfrm>
          <a:off x="323528" y="260648"/>
          <a:ext cx="5715000" cy="989677"/>
        </p:xfrm>
        <a:graphic>
          <a:graphicData uri="http://schemas.openxmlformats.org/drawingml/2006/table">
            <a:tbl>
              <a:tblPr/>
              <a:tblGrid>
                <a:gridCol w="5715000"/>
              </a:tblGrid>
              <a:tr h="989677">
                <a:tc>
                  <a:txBody>
                    <a:bodyPr/>
                    <a:lstStyle/>
                    <a:p>
                      <a:pPr algn="l" fontAlgn="ctr"/>
                      <a:r>
                        <a:rPr lang="fr-FR" b="1" i="1" dirty="0" err="1" smtClean="0">
                          <a:solidFill>
                            <a:srgbClr val="FF0000"/>
                          </a:solidFill>
                          <a:effectLst/>
                          <a:latin typeface="Cambria" panose="02040503050406030204" pitchFamily="18" charset="0"/>
                          <a:ea typeface="Cambria" panose="02040503050406030204" pitchFamily="18" charset="0"/>
                        </a:rPr>
                        <a:t>Spiranthes</a:t>
                      </a:r>
                      <a:r>
                        <a:rPr lang="fr-FR" b="1" i="1" dirty="0" smtClean="0">
                          <a:solidFill>
                            <a:srgbClr val="FF0000"/>
                          </a:solidFill>
                          <a:effectLst/>
                          <a:latin typeface="Cambria" panose="02040503050406030204" pitchFamily="18" charset="0"/>
                          <a:ea typeface="Cambria" panose="02040503050406030204" pitchFamily="18" charset="0"/>
                        </a:rPr>
                        <a:t> </a:t>
                      </a:r>
                      <a:r>
                        <a:rPr lang="fr-FR" b="1" i="1" dirty="0" err="1">
                          <a:solidFill>
                            <a:srgbClr val="FF0000"/>
                          </a:solidFill>
                          <a:effectLst/>
                          <a:latin typeface="Cambria" panose="02040503050406030204" pitchFamily="18" charset="0"/>
                          <a:ea typeface="Cambria" panose="02040503050406030204" pitchFamily="18" charset="0"/>
                        </a:rPr>
                        <a:t>spiralis</a:t>
                      </a:r>
                      <a:r>
                        <a:rPr lang="fr-FR" i="1" dirty="0">
                          <a:effectLst/>
                          <a:latin typeface="Cambria" panose="02040503050406030204" pitchFamily="18" charset="0"/>
                          <a:ea typeface="Cambria" panose="02040503050406030204" pitchFamily="18" charset="0"/>
                        </a:rPr>
                        <a:t>  </a:t>
                      </a:r>
                      <a:r>
                        <a:rPr lang="fr-FR" sz="1600" dirty="0">
                          <a:effectLst/>
                          <a:latin typeface="Cambria" panose="02040503050406030204" pitchFamily="18" charset="0"/>
                          <a:ea typeface="Cambria" panose="02040503050406030204" pitchFamily="18" charset="0"/>
                        </a:rPr>
                        <a:t> </a:t>
                      </a:r>
                      <a:r>
                        <a:rPr lang="fr-FR" sz="1600" dirty="0">
                          <a:solidFill>
                            <a:srgbClr val="FF0000"/>
                          </a:solidFill>
                          <a:effectLst/>
                          <a:latin typeface="Cambria" panose="02040503050406030204" pitchFamily="18" charset="0"/>
                          <a:ea typeface="Cambria" panose="02040503050406030204" pitchFamily="18" charset="0"/>
                        </a:rPr>
                        <a:t>(LINNE) CHEVALIER 1827</a:t>
                      </a:r>
                      <a:r>
                        <a:rPr lang="fr-FR" sz="1600" dirty="0">
                          <a:effectLst/>
                          <a:latin typeface="Cambria" panose="02040503050406030204" pitchFamily="18" charset="0"/>
                          <a:ea typeface="Cambria" panose="02040503050406030204" pitchFamily="18" charset="0"/>
                        </a:rPr>
                        <a:t/>
                      </a:r>
                      <a:br>
                        <a:rPr lang="fr-FR" sz="1600" dirty="0">
                          <a:effectLst/>
                          <a:latin typeface="Cambria" panose="02040503050406030204" pitchFamily="18" charset="0"/>
                          <a:ea typeface="Cambria" panose="02040503050406030204" pitchFamily="18" charset="0"/>
                        </a:rPr>
                      </a:br>
                      <a:r>
                        <a:rPr lang="fr-FR" sz="1600" dirty="0" err="1">
                          <a:effectLst/>
                          <a:latin typeface="Cambria" panose="02040503050406030204" pitchFamily="18" charset="0"/>
                          <a:ea typeface="Cambria" panose="02040503050406030204" pitchFamily="18" charset="0"/>
                        </a:rPr>
                        <a:t>Spiranthes</a:t>
                      </a:r>
                      <a:r>
                        <a:rPr lang="fr-FR" sz="1600" dirty="0">
                          <a:effectLst/>
                          <a:latin typeface="Cambria" panose="02040503050406030204" pitchFamily="18" charset="0"/>
                          <a:ea typeface="Cambria" panose="02040503050406030204" pitchFamily="18" charset="0"/>
                        </a:rPr>
                        <a:t> </a:t>
                      </a:r>
                      <a:r>
                        <a:rPr lang="fr-FR" sz="1600" dirty="0" err="1">
                          <a:effectLst/>
                          <a:latin typeface="Cambria" panose="02040503050406030204" pitchFamily="18" charset="0"/>
                          <a:ea typeface="Cambria" panose="02040503050406030204" pitchFamily="18" charset="0"/>
                        </a:rPr>
                        <a:t>autumnalis</a:t>
                      </a:r>
                      <a:r>
                        <a:rPr lang="fr-FR" sz="1600" dirty="0">
                          <a:effectLst/>
                          <a:latin typeface="Cambria" panose="02040503050406030204" pitchFamily="18" charset="0"/>
                          <a:ea typeface="Cambria" panose="02040503050406030204" pitchFamily="18" charset="0"/>
                        </a:rPr>
                        <a:t> </a:t>
                      </a:r>
                      <a:r>
                        <a:rPr lang="fr-FR" dirty="0">
                          <a:effectLst/>
                          <a:latin typeface="Cambria" panose="02040503050406030204" pitchFamily="18" charset="0"/>
                          <a:ea typeface="Cambria" panose="02040503050406030204" pitchFamily="18" charset="0"/>
                        </a:rPr>
                        <a:t> </a:t>
                      </a:r>
                      <a:r>
                        <a:rPr lang="fr-FR" sz="1600" dirty="0">
                          <a:effectLst/>
                          <a:latin typeface="Cambria" panose="02040503050406030204" pitchFamily="18" charset="0"/>
                          <a:ea typeface="Cambria" panose="02040503050406030204" pitchFamily="18" charset="0"/>
                        </a:rPr>
                        <a:t>L.C.M. RICHARD </a:t>
                      </a:r>
                      <a:r>
                        <a:rPr lang="fr-FR" sz="1600" dirty="0" smtClean="0">
                          <a:effectLst/>
                          <a:latin typeface="Cambria" panose="02040503050406030204" pitchFamily="18" charset="0"/>
                          <a:ea typeface="Cambria" panose="02040503050406030204" pitchFamily="18" charset="0"/>
                        </a:rPr>
                        <a:t>1818</a:t>
                      </a:r>
                      <a:r>
                        <a:rPr lang="fr-FR" sz="1600" dirty="0">
                          <a:effectLst/>
                          <a:latin typeface="Cambria" panose="02040503050406030204" pitchFamily="18" charset="0"/>
                          <a:ea typeface="Cambria" panose="02040503050406030204" pitchFamily="18" charset="0"/>
                        </a:rPr>
                        <a:t/>
                      </a:r>
                      <a:br>
                        <a:rPr lang="fr-FR" sz="1600" dirty="0">
                          <a:effectLst/>
                          <a:latin typeface="Cambria" panose="02040503050406030204" pitchFamily="18" charset="0"/>
                          <a:ea typeface="Cambria" panose="02040503050406030204" pitchFamily="18" charset="0"/>
                        </a:rPr>
                      </a:br>
                      <a:r>
                        <a:rPr lang="fr-FR" dirty="0" err="1">
                          <a:effectLst/>
                          <a:latin typeface="Cambria" panose="02040503050406030204" pitchFamily="18" charset="0"/>
                          <a:ea typeface="Cambria" panose="02040503050406030204" pitchFamily="18" charset="0"/>
                        </a:rPr>
                        <a:t>Spiranthe</a:t>
                      </a:r>
                      <a:r>
                        <a:rPr lang="fr-FR" dirty="0">
                          <a:effectLst/>
                          <a:latin typeface="Cambria" panose="02040503050406030204" pitchFamily="18" charset="0"/>
                          <a:ea typeface="Cambria" panose="02040503050406030204" pitchFamily="18" charset="0"/>
                        </a:rPr>
                        <a:t> d’automne</a:t>
                      </a:r>
                    </a:p>
                  </a:txBody>
                  <a:tcPr marL="0" marR="0" marT="0" marB="0" anchor="ctr">
                    <a:lnL>
                      <a:noFill/>
                    </a:lnL>
                    <a:lnR>
                      <a:noFill/>
                    </a:lnR>
                    <a:lnT>
                      <a:noFill/>
                    </a:lnT>
                    <a:lnB>
                      <a:noFill/>
                    </a:lnB>
                    <a:solidFill>
                      <a:schemeClr val="bg1"/>
                    </a:solidFill>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957654407"/>
              </p:ext>
            </p:extLst>
          </p:nvPr>
        </p:nvGraphicFramePr>
        <p:xfrm>
          <a:off x="323528" y="1340768"/>
          <a:ext cx="8352929" cy="432048"/>
        </p:xfrm>
        <a:graphic>
          <a:graphicData uri="http://schemas.openxmlformats.org/drawingml/2006/table">
            <a:tbl>
              <a:tblPr/>
              <a:tblGrid>
                <a:gridCol w="694012"/>
                <a:gridCol w="694012"/>
                <a:gridCol w="694012"/>
                <a:gridCol w="669225"/>
                <a:gridCol w="694012"/>
                <a:gridCol w="694012"/>
                <a:gridCol w="694012"/>
                <a:gridCol w="371792"/>
                <a:gridCol w="371792"/>
                <a:gridCol w="694012"/>
                <a:gridCol w="694012"/>
                <a:gridCol w="694012"/>
                <a:gridCol w="694012"/>
              </a:tblGrid>
              <a:tr h="432048">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J</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F</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M</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err="1" smtClean="0">
                          <a:solidFill>
                            <a:schemeClr val="bg1"/>
                          </a:solidFill>
                          <a:effectLst/>
                          <a:latin typeface="Cambria" panose="02040503050406030204" pitchFamily="18" charset="0"/>
                          <a:ea typeface="Cambria" panose="02040503050406030204" pitchFamily="18" charset="0"/>
                        </a:rPr>
                        <a:t>Jt</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A</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S</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O</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smtClean="0">
                          <a:solidFill>
                            <a:schemeClr val="bg1"/>
                          </a:solidFill>
                          <a:effectLst/>
                          <a:latin typeface="Cambria" panose="02040503050406030204" pitchFamily="18" charset="0"/>
                          <a:ea typeface="Cambria" panose="02040503050406030204" pitchFamily="18" charset="0"/>
                        </a:rPr>
                        <a:t>N</a:t>
                      </a:r>
                      <a:endParaRPr lang="fr-FR" sz="1600" b="1" i="1" dirty="0">
                        <a:solidFill>
                          <a:schemeClr val="bg1"/>
                        </a:solidFill>
                        <a:effectLst/>
                        <a:latin typeface="Cambria" panose="02040503050406030204" pitchFamily="18" charset="0"/>
                        <a:ea typeface="Cambria" panose="020405030504060302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a:r>
                        <a:rPr lang="fr-FR" sz="1600" b="1" i="1" dirty="0">
                          <a:solidFill>
                            <a:schemeClr val="bg1"/>
                          </a:solidFill>
                          <a:effectLst/>
                          <a:latin typeface="Cambria" panose="02040503050406030204" pitchFamily="18" charset="0"/>
                          <a:ea typeface="Cambria" panose="02040503050406030204" pitchFamily="18" charset="0"/>
                        </a:rPr>
                        <a:t>D</a:t>
                      </a:r>
                    </a:p>
                  </a:txBody>
                  <a:tcPr marL="19050" marR="19050" marT="19050" marB="19050" anchor="ctr">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2285623030"/>
              </p:ext>
            </p:extLst>
          </p:nvPr>
        </p:nvGraphicFramePr>
        <p:xfrm>
          <a:off x="107504" y="1916832"/>
          <a:ext cx="8856984" cy="3749040"/>
        </p:xfrm>
        <a:graphic>
          <a:graphicData uri="http://schemas.openxmlformats.org/drawingml/2006/table">
            <a:tbl>
              <a:tblPr firstRow="1" bandRow="1">
                <a:tableStyleId>{5C22544A-7EE6-4342-B048-85BDC9FD1C3A}</a:tableStyleId>
              </a:tblPr>
              <a:tblGrid>
                <a:gridCol w="2232248"/>
                <a:gridCol w="6624736"/>
              </a:tblGrid>
              <a:tr h="370840">
                <a:tc>
                  <a:txBody>
                    <a:bodyPr/>
                    <a:lstStyle/>
                    <a:p>
                      <a:endParaRPr lang="fr-FR" dirty="0"/>
                    </a:p>
                  </a:txBody>
                  <a:tcPr>
                    <a:solidFill>
                      <a:schemeClr val="bg1"/>
                    </a:solidFill>
                  </a:tcPr>
                </a:tc>
                <a:tc>
                  <a:txBody>
                    <a:bodyPr/>
                    <a:lstStyle/>
                    <a:p>
                      <a:r>
                        <a:rPr lang="fr-FR" sz="1600" b="0" i="0" dirty="0" smtClean="0">
                          <a:solidFill>
                            <a:srgbClr val="000000"/>
                          </a:solidFill>
                          <a:effectLst/>
                          <a:latin typeface="Cambria" panose="02040503050406030204" pitchFamily="18" charset="0"/>
                          <a:ea typeface="Cambria" panose="02040503050406030204" pitchFamily="18" charset="0"/>
                        </a:rPr>
                        <a:t>La</a:t>
                      </a:r>
                      <a:r>
                        <a:rPr lang="fr-FR" sz="1600" b="0" i="1" dirty="0" smtClean="0">
                          <a:solidFill>
                            <a:srgbClr val="000000"/>
                          </a:solidFill>
                          <a:effectLst/>
                          <a:latin typeface="Cambria" panose="02040503050406030204" pitchFamily="18" charset="0"/>
                          <a:ea typeface="Cambria" panose="02040503050406030204" pitchFamily="18" charset="0"/>
                        </a:rPr>
                        <a:t> </a:t>
                      </a:r>
                      <a:r>
                        <a:rPr lang="fr-FR" sz="1600" b="0" i="1" dirty="0" err="1" smtClean="0">
                          <a:solidFill>
                            <a:srgbClr val="000000"/>
                          </a:solidFill>
                          <a:effectLst/>
                          <a:latin typeface="Cambria" panose="02040503050406030204" pitchFamily="18" charset="0"/>
                          <a:ea typeface="Cambria" panose="02040503050406030204" pitchFamily="18" charset="0"/>
                        </a:rPr>
                        <a:t>Spiranthe</a:t>
                      </a:r>
                      <a:r>
                        <a:rPr lang="fr-FR" sz="1600" b="0" i="1" dirty="0" smtClean="0">
                          <a:solidFill>
                            <a:srgbClr val="000000"/>
                          </a:solidFill>
                          <a:effectLst/>
                          <a:latin typeface="Cambria" panose="02040503050406030204" pitchFamily="18" charset="0"/>
                          <a:ea typeface="Cambria" panose="02040503050406030204" pitchFamily="18" charset="0"/>
                        </a:rPr>
                        <a:t> d’automne</a:t>
                      </a:r>
                      <a:r>
                        <a:rPr lang="fr-FR" sz="1600" b="0" i="0" dirty="0" smtClean="0">
                          <a:solidFill>
                            <a:srgbClr val="000000"/>
                          </a:solidFill>
                          <a:effectLst/>
                          <a:latin typeface="Cambria" panose="02040503050406030204" pitchFamily="18" charset="0"/>
                          <a:ea typeface="Cambria" panose="02040503050406030204" pitchFamily="18" charset="0"/>
                        </a:rPr>
                        <a:t> porte des fleurs de couleur blanc-verdâtre à peine plus grandes que celles de la</a:t>
                      </a:r>
                      <a:r>
                        <a:rPr lang="fr-FR" sz="1600" b="0" i="1" dirty="0" smtClean="0">
                          <a:solidFill>
                            <a:srgbClr val="000000"/>
                          </a:solidFill>
                          <a:effectLst/>
                          <a:latin typeface="Cambria" panose="02040503050406030204" pitchFamily="18" charset="0"/>
                          <a:ea typeface="Cambria" panose="02040503050406030204" pitchFamily="18" charset="0"/>
                        </a:rPr>
                        <a:t> </a:t>
                      </a:r>
                      <a:r>
                        <a:rPr lang="fr-FR" sz="1600" b="0" i="1" dirty="0" err="1" smtClean="0">
                          <a:solidFill>
                            <a:srgbClr val="000000"/>
                          </a:solidFill>
                          <a:effectLst/>
                          <a:latin typeface="Cambria" panose="02040503050406030204" pitchFamily="18" charset="0"/>
                          <a:ea typeface="Cambria" panose="02040503050406030204" pitchFamily="18" charset="0"/>
                        </a:rPr>
                        <a:t>Spiranthe</a:t>
                      </a:r>
                      <a:r>
                        <a:rPr lang="fr-FR" sz="1600" b="0" i="1" dirty="0" smtClean="0">
                          <a:solidFill>
                            <a:srgbClr val="000000"/>
                          </a:solidFill>
                          <a:effectLst/>
                          <a:latin typeface="Cambria" panose="02040503050406030204" pitchFamily="18" charset="0"/>
                          <a:ea typeface="Cambria" panose="02040503050406030204" pitchFamily="18" charset="0"/>
                        </a:rPr>
                        <a:t> d’été</a:t>
                      </a:r>
                      <a:r>
                        <a:rPr lang="fr-FR" sz="1600" b="0" i="0" dirty="0" smtClean="0">
                          <a:solidFill>
                            <a:srgbClr val="000000"/>
                          </a:solidFill>
                          <a:effectLst/>
                          <a:latin typeface="Cambria" panose="02040503050406030204" pitchFamily="18" charset="0"/>
                          <a:ea typeface="Cambria" panose="02040503050406030204" pitchFamily="18" charset="0"/>
                        </a:rPr>
                        <a:t>. De forme semblable, elle en diffère par les sépales latéraux plus étalés et le tube floral légèrement plus </a:t>
                      </a:r>
                      <a:r>
                        <a:rPr lang="fr-FR" sz="1600" b="0" i="0" dirty="0" err="1" smtClean="0">
                          <a:solidFill>
                            <a:srgbClr val="000000"/>
                          </a:solidFill>
                          <a:effectLst/>
                          <a:latin typeface="Cambria" panose="02040503050406030204" pitchFamily="18" charset="0"/>
                          <a:ea typeface="Cambria" panose="02040503050406030204" pitchFamily="18" charset="0"/>
                        </a:rPr>
                        <a:t>ouvert.Cette</a:t>
                      </a:r>
                      <a:r>
                        <a:rPr lang="fr-FR" sz="1600" b="0" i="0" dirty="0" smtClean="0">
                          <a:solidFill>
                            <a:srgbClr val="000000"/>
                          </a:solidFill>
                          <a:effectLst/>
                          <a:latin typeface="Cambria" panose="02040503050406030204" pitchFamily="18" charset="0"/>
                          <a:ea typeface="Cambria" panose="02040503050406030204" pitchFamily="18" charset="0"/>
                        </a:rPr>
                        <a:t> différence permet aux deux nectaires placés à la base du labelle d’être visibles, pour qui veut bien s’approcher pour les voir.</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000000"/>
                          </a:solidFill>
                          <a:effectLst/>
                          <a:latin typeface="Cambria" panose="02040503050406030204" pitchFamily="18" charset="0"/>
                          <a:ea typeface="Cambria" panose="02040503050406030204" pitchFamily="18" charset="0"/>
                        </a:rPr>
                        <a:t>Contrairement à sa congénère, ce serait plutôt en période diurne qu’elle répandrait son parfum. La floraison également sporadique, a lieu au début de </a:t>
                      </a:r>
                      <a:r>
                        <a:rPr lang="fr-FR" sz="1600" b="0" i="0" dirty="0" err="1" smtClean="0">
                          <a:solidFill>
                            <a:srgbClr val="000000"/>
                          </a:solidFill>
                          <a:effectLst/>
                          <a:latin typeface="Cambria" panose="02040503050406030204" pitchFamily="18" charset="0"/>
                          <a:ea typeface="Cambria" panose="02040503050406030204" pitchFamily="18" charset="0"/>
                        </a:rPr>
                        <a:t>septembre.On</a:t>
                      </a:r>
                      <a:r>
                        <a:rPr lang="fr-FR" sz="1600" b="0" i="0" dirty="0" smtClean="0">
                          <a:solidFill>
                            <a:srgbClr val="000000"/>
                          </a:solidFill>
                          <a:effectLst/>
                          <a:latin typeface="Cambria" panose="02040503050406030204" pitchFamily="18" charset="0"/>
                          <a:ea typeface="Cambria" panose="02040503050406030204" pitchFamily="18" charset="0"/>
                        </a:rPr>
                        <a:t> trouve cette espèce en pleine lumière, sur des substrats plus ou moins neutres mais nettement plus secs des pelouses rases.</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000000"/>
                          </a:solidFill>
                          <a:effectLst/>
                          <a:latin typeface="Cambria" panose="02040503050406030204" pitchFamily="18" charset="0"/>
                          <a:ea typeface="Cambria" panose="02040503050406030204" pitchFamily="18" charset="0"/>
                        </a:rPr>
                        <a:t>L’espèce est aussi en régression, les pelouses rases des pâturages extensifs se faisant rares. Cependant sa présence dans la région est diffuse et sans doute méconnue du fait de sa floraison tardive, à une saison où certains botanistes commencent leur hibernation.</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3"/>
            <a:ext cx="1872208" cy="3744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3528" y="5805264"/>
            <a:ext cx="8733680" cy="861774"/>
          </a:xfrm>
          <a:prstGeom prst="rect">
            <a:avLst/>
          </a:prstGeom>
        </p:spPr>
        <p:txBody>
          <a:bodyPr wrap="square">
            <a:spAutoFit/>
          </a:bodyPr>
          <a:lstStyle/>
          <a:p>
            <a:r>
              <a:rPr lang="fr-FR" sz="1600" dirty="0">
                <a:solidFill>
                  <a:srgbClr val="330000"/>
                </a:solidFill>
                <a:latin typeface="Cambria" panose="02040503050406030204" pitchFamily="18" charset="0"/>
                <a:ea typeface="Cambria" panose="02040503050406030204" pitchFamily="18" charset="0"/>
              </a:rPr>
              <a:t>La hampe florale vert-grisâtre de cette </a:t>
            </a:r>
            <a:r>
              <a:rPr lang="fr-FR" sz="1600" i="1" dirty="0" err="1">
                <a:solidFill>
                  <a:srgbClr val="330000"/>
                </a:solidFill>
                <a:latin typeface="Cambria" panose="02040503050406030204" pitchFamily="18" charset="0"/>
                <a:ea typeface="Cambria" panose="02040503050406030204" pitchFamily="18" charset="0"/>
              </a:rPr>
              <a:t>Spiranthe</a:t>
            </a:r>
            <a:r>
              <a:rPr lang="fr-FR" sz="1600" i="1" dirty="0">
                <a:solidFill>
                  <a:srgbClr val="330000"/>
                </a:solidFill>
                <a:latin typeface="Cambria" panose="02040503050406030204" pitchFamily="18" charset="0"/>
                <a:ea typeface="Cambria" panose="02040503050406030204" pitchFamily="18" charset="0"/>
              </a:rPr>
              <a:t> </a:t>
            </a:r>
            <a:r>
              <a:rPr lang="fr-FR" sz="1600" dirty="0">
                <a:solidFill>
                  <a:srgbClr val="330000"/>
                </a:solidFill>
                <a:latin typeface="Cambria" panose="02040503050406030204" pitchFamily="18" charset="0"/>
                <a:ea typeface="Cambria" panose="02040503050406030204" pitchFamily="18" charset="0"/>
              </a:rPr>
              <a:t>est </a:t>
            </a:r>
            <a:r>
              <a:rPr lang="fr-FR" sz="1600" dirty="0" err="1">
                <a:solidFill>
                  <a:srgbClr val="330000"/>
                </a:solidFill>
                <a:latin typeface="Cambria" panose="02040503050406030204" pitchFamily="18" charset="0"/>
                <a:ea typeface="Cambria" panose="02040503050406030204" pitchFamily="18" charset="0"/>
              </a:rPr>
              <a:t>dépurvue</a:t>
            </a:r>
            <a:r>
              <a:rPr lang="fr-FR" sz="1600" dirty="0">
                <a:solidFill>
                  <a:srgbClr val="330000"/>
                </a:solidFill>
                <a:latin typeface="Cambria" panose="02040503050406030204" pitchFamily="18" charset="0"/>
                <a:ea typeface="Cambria" panose="02040503050406030204" pitchFamily="18" charset="0"/>
              </a:rPr>
              <a:t> de feuilles, celles de l’année étant disparues. Les feuilles de l’année suivante sont déjà là, en rosette, juste à côté de la tige. Elles sont glabres, courtes et ovales, de couleur vert-glauque</a:t>
            </a:r>
            <a:r>
              <a:rPr lang="fr-FR" dirty="0">
                <a:solidFill>
                  <a:srgbClr val="330000"/>
                </a:solidFill>
                <a:latin typeface="Arial"/>
              </a:rPr>
              <a:t>.</a:t>
            </a:r>
            <a:endParaRPr lang="fr-FR" dirty="0"/>
          </a:p>
        </p:txBody>
      </p:sp>
    </p:spTree>
    <p:extLst>
      <p:ext uri="{BB962C8B-B14F-4D97-AF65-F5344CB8AC3E}">
        <p14:creationId xmlns:p14="http://schemas.microsoft.com/office/powerpoint/2010/main" val="2419558658"/>
      </p:ext>
    </p:extLst>
  </p:cSld>
  <p:clrMapOvr>
    <a:masterClrMapping/>
  </p:clrMapOvr>
  <p:transition spd="slow">
    <p:cove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357858717"/>
              </p:ext>
            </p:extLst>
          </p:nvPr>
        </p:nvGraphicFramePr>
        <p:xfrm>
          <a:off x="539552" y="1484784"/>
          <a:ext cx="8208912" cy="3017520"/>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fr-FR" sz="4800" i="1" dirty="0" smtClean="0">
                          <a:solidFill>
                            <a:srgbClr val="C00000"/>
                          </a:solidFill>
                          <a:latin typeface="Edwardian Script ITC" panose="030303020407070D0804" pitchFamily="66" charset="0"/>
                        </a:rPr>
                        <a:t>Les  Orchidées  du  Poitou- Charentes </a:t>
                      </a:r>
                      <a:r>
                        <a:rPr lang="fr-FR" sz="4800" i="1" baseline="0" dirty="0" smtClean="0">
                          <a:solidFill>
                            <a:srgbClr val="C00000"/>
                          </a:solidFill>
                          <a:latin typeface="Edwardian Script ITC" panose="030303020407070D0804" pitchFamily="66" charset="0"/>
                        </a:rPr>
                        <a:t>  </a:t>
                      </a:r>
                    </a:p>
                    <a:p>
                      <a:pPr algn="ctr"/>
                      <a:r>
                        <a:rPr lang="fr-FR" sz="4800" i="1" dirty="0" smtClean="0">
                          <a:solidFill>
                            <a:srgbClr val="C00000"/>
                          </a:solidFill>
                          <a:latin typeface="Edwardian Script ITC" panose="030303020407070D0804" pitchFamily="66" charset="0"/>
                        </a:rPr>
                        <a:t>et de la Vendée</a:t>
                      </a:r>
                    </a:p>
                    <a:p>
                      <a:endParaRPr lang="fr-FR" sz="4800" i="1" dirty="0" smtClean="0">
                        <a:solidFill>
                          <a:srgbClr val="C00000"/>
                        </a:solidFill>
                        <a:latin typeface="Edwardian Script ITC" panose="030303020407070D0804" pitchFamily="66" charset="0"/>
                      </a:endParaRPr>
                    </a:p>
                    <a:p>
                      <a:pPr algn="ctr"/>
                      <a:r>
                        <a:rPr lang="fr-FR" sz="4800" i="1" dirty="0" smtClean="0">
                          <a:solidFill>
                            <a:srgbClr val="C00000"/>
                          </a:solidFill>
                          <a:latin typeface="Edwardian Script ITC" panose="030303020407070D0804" pitchFamily="66" charset="0"/>
                        </a:rPr>
                        <a:t>Fin du  diaporama  </a:t>
                      </a:r>
                      <a:endParaRPr lang="fr-FR" sz="4800" i="1" dirty="0">
                        <a:solidFill>
                          <a:srgbClr val="C00000"/>
                        </a:solidFill>
                        <a:latin typeface="Edwardian Script ITC" panose="030303020407070D0804" pitchFamily="66" charset="0"/>
                      </a:endParaRPr>
                    </a:p>
                  </a:txBody>
                  <a:tcPr>
                    <a:solidFill>
                      <a:schemeClr val="bg1"/>
                    </a:solidFill>
                  </a:tcPr>
                </a:tc>
              </a:tr>
            </a:tbl>
          </a:graphicData>
        </a:graphic>
      </p:graphicFrame>
    </p:spTree>
    <p:extLst>
      <p:ext uri="{BB962C8B-B14F-4D97-AF65-F5344CB8AC3E}">
        <p14:creationId xmlns:p14="http://schemas.microsoft.com/office/powerpoint/2010/main" val="85188999"/>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747809128"/>
              </p:ext>
            </p:extLst>
          </p:nvPr>
        </p:nvGraphicFramePr>
        <p:xfrm>
          <a:off x="467544" y="548680"/>
          <a:ext cx="8136898" cy="586740"/>
        </p:xfrm>
        <a:graphic>
          <a:graphicData uri="http://schemas.openxmlformats.org/drawingml/2006/table">
            <a:tbl>
              <a:tblPr firstRow="1" bandRow="1">
                <a:tableStyleId>{5C22544A-7EE6-4342-B048-85BDC9FD1C3A}</a:tableStyleId>
              </a:tblPr>
              <a:tblGrid>
                <a:gridCol w="581207"/>
                <a:gridCol w="581207"/>
                <a:gridCol w="581207"/>
                <a:gridCol w="581207"/>
                <a:gridCol w="581207"/>
                <a:gridCol w="581207"/>
                <a:gridCol w="581207"/>
                <a:gridCol w="581207"/>
                <a:gridCol w="581207"/>
                <a:gridCol w="581207"/>
                <a:gridCol w="581207"/>
                <a:gridCol w="581207"/>
                <a:gridCol w="581207"/>
                <a:gridCol w="581207"/>
              </a:tblGrid>
              <a:tr h="370840">
                <a:tc>
                  <a:txBody>
                    <a:bodyPr/>
                    <a:lstStyle/>
                    <a:p>
                      <a:pPr algn="l" fontAlgn="t"/>
                      <a:r>
                        <a:rPr lang="fr-FR" i="1" dirty="0">
                          <a:effectLst/>
                        </a:rPr>
                        <a:t>J</a:t>
                      </a:r>
                      <a:br>
                        <a:rPr lang="fr-FR" i="1" dirty="0">
                          <a:effectLst/>
                        </a:rPr>
                      </a:br>
                      <a:endParaRPr lang="fr-FR" i="1" dirty="0">
                        <a:effectLst/>
                      </a:endParaRPr>
                    </a:p>
                  </a:txBody>
                  <a:tcPr marL="19050" marR="19050" marT="19050" marB="19050">
                    <a:noFill/>
                  </a:tcPr>
                </a:tc>
                <a:tc>
                  <a:txBody>
                    <a:bodyPr/>
                    <a:lstStyle/>
                    <a:p>
                      <a:pPr algn="l" fontAlgn="t"/>
                      <a:r>
                        <a:rPr lang="fr-FR" i="1">
                          <a:effectLst/>
                        </a:rPr>
                        <a:t>F</a:t>
                      </a:r>
                      <a:br>
                        <a:rPr lang="fr-FR" i="1">
                          <a:effectLst/>
                        </a:rPr>
                      </a:br>
                      <a:endParaRPr lang="fr-FR" i="1">
                        <a:effectLst/>
                      </a:endParaRPr>
                    </a:p>
                  </a:txBody>
                  <a:tcPr marL="19050" marR="19050" marT="19050" marB="19050">
                    <a:noFill/>
                  </a:tcPr>
                </a:tc>
                <a:tc>
                  <a:txBody>
                    <a:bodyPr/>
                    <a:lstStyle/>
                    <a:p>
                      <a:pPr algn="l" fontAlgn="t"/>
                      <a:r>
                        <a:rPr lang="fr-FR" i="1" dirty="0">
                          <a:effectLst/>
                        </a:rPr>
                        <a:t>M</a:t>
                      </a:r>
                      <a:br>
                        <a:rPr lang="fr-FR" i="1" dirty="0">
                          <a:effectLst/>
                        </a:rPr>
                      </a:br>
                      <a:endParaRPr lang="fr-FR" i="1" dirty="0">
                        <a:effectLst/>
                      </a:endParaRPr>
                    </a:p>
                  </a:txBody>
                  <a:tcPr marL="19050" marR="19050" marT="19050" marB="19050">
                    <a:noFill/>
                  </a:tcPr>
                </a:tc>
                <a:tc>
                  <a:txBody>
                    <a:bodyPr/>
                    <a:lstStyle/>
                    <a:p>
                      <a:pPr algn="l" fontAlgn="t"/>
                      <a:r>
                        <a:rPr lang="fr-FR" i="1">
                          <a:effectLst/>
                        </a:rPr>
                        <a:t>A</a:t>
                      </a:r>
                      <a:br>
                        <a:rPr lang="fr-FR" i="1">
                          <a:effectLst/>
                        </a:rPr>
                      </a:br>
                      <a:endParaRPr lang="fr-FR" i="1">
                        <a:effectLst/>
                      </a:endParaRPr>
                    </a:p>
                  </a:txBody>
                  <a:tcPr marL="19050" marR="19050" marT="19050" marB="19050">
                    <a:noFill/>
                  </a:tcPr>
                </a:tc>
                <a:tc>
                  <a:txBody>
                    <a:bodyPr/>
                    <a:lstStyle/>
                    <a:p>
                      <a:pPr algn="l" fontAlgn="t"/>
                      <a:r>
                        <a:rPr lang="fr-FR" i="1">
                          <a:effectLst/>
                        </a:rPr>
                        <a:t/>
                      </a:r>
                      <a:br>
                        <a:rPr lang="fr-FR" i="1">
                          <a:effectLst/>
                        </a:rPr>
                      </a:br>
                      <a:endParaRPr lang="fr-FR" i="1">
                        <a:effectLst/>
                      </a:endParaRPr>
                    </a:p>
                  </a:txBody>
                  <a:tcPr marL="19050" marR="19050" marT="19050" marB="19050">
                    <a:noFill/>
                  </a:tcPr>
                </a:tc>
                <a:tc>
                  <a:txBody>
                    <a:bodyPr/>
                    <a:lstStyle/>
                    <a:p>
                      <a:pPr algn="l" fontAlgn="t"/>
                      <a:r>
                        <a:rPr lang="fr-FR" i="1">
                          <a:effectLst/>
                        </a:rPr>
                        <a:t>M</a:t>
                      </a:r>
                      <a:br>
                        <a:rPr lang="fr-FR" i="1">
                          <a:effectLst/>
                        </a:rPr>
                      </a:br>
                      <a:endParaRPr lang="fr-FR" i="1">
                        <a:effectLst/>
                      </a:endParaRPr>
                    </a:p>
                  </a:txBody>
                  <a:tcPr marL="19050" marR="19050" marT="19050" marB="19050">
                    <a:noFill/>
                  </a:tcPr>
                </a:tc>
                <a:tc>
                  <a:txBody>
                    <a:bodyPr/>
                    <a:lstStyle/>
                    <a:p>
                      <a:pPr algn="l" fontAlgn="t"/>
                      <a:r>
                        <a:rPr lang="fr-FR" i="1">
                          <a:effectLst/>
                        </a:rPr>
                        <a:t>J</a:t>
                      </a:r>
                      <a:br>
                        <a:rPr lang="fr-FR" i="1">
                          <a:effectLst/>
                        </a:rPr>
                      </a:br>
                      <a:endParaRPr lang="fr-FR" i="1">
                        <a:effectLst/>
                      </a:endParaRPr>
                    </a:p>
                  </a:txBody>
                  <a:tcPr marL="19050" marR="19050" marT="19050" marB="19050">
                    <a:noFill/>
                  </a:tcPr>
                </a:tc>
                <a:tc>
                  <a:txBody>
                    <a:bodyPr/>
                    <a:lstStyle/>
                    <a:p>
                      <a:pPr algn="l" fontAlgn="t"/>
                      <a:r>
                        <a:rPr lang="fr-FR" i="1">
                          <a:effectLst/>
                        </a:rPr>
                        <a:t/>
                      </a:r>
                      <a:br>
                        <a:rPr lang="fr-FR" i="1">
                          <a:effectLst/>
                        </a:rPr>
                      </a:br>
                      <a:endParaRPr lang="fr-FR" i="1">
                        <a:effectLst/>
                      </a:endParaRPr>
                    </a:p>
                  </a:txBody>
                  <a:tcPr marL="19050" marR="19050" marT="19050" marB="19050">
                    <a:noFill/>
                  </a:tcPr>
                </a:tc>
                <a:tc>
                  <a:txBody>
                    <a:bodyPr/>
                    <a:lstStyle/>
                    <a:p>
                      <a:pPr algn="l" fontAlgn="t"/>
                      <a:r>
                        <a:rPr lang="fr-FR" i="1">
                          <a:effectLst/>
                        </a:rPr>
                        <a:t>J</a:t>
                      </a:r>
                      <a:br>
                        <a:rPr lang="fr-FR" i="1">
                          <a:effectLst/>
                        </a:rPr>
                      </a:br>
                      <a:endParaRPr lang="fr-FR" i="1">
                        <a:effectLst/>
                      </a:endParaRPr>
                    </a:p>
                  </a:txBody>
                  <a:tcPr marL="19050" marR="19050" marT="19050" marB="19050">
                    <a:noFill/>
                  </a:tcPr>
                </a:tc>
                <a:tc>
                  <a:txBody>
                    <a:bodyPr/>
                    <a:lstStyle/>
                    <a:p>
                      <a:pPr algn="l" fontAlgn="t"/>
                      <a:r>
                        <a:rPr lang="fr-FR" i="1">
                          <a:effectLst/>
                        </a:rPr>
                        <a:t>A</a:t>
                      </a:r>
                      <a:br>
                        <a:rPr lang="fr-FR" i="1">
                          <a:effectLst/>
                        </a:rPr>
                      </a:br>
                      <a:endParaRPr lang="fr-FR" i="1">
                        <a:effectLst/>
                      </a:endParaRPr>
                    </a:p>
                  </a:txBody>
                  <a:tcPr marL="19050" marR="19050" marT="19050" marB="19050">
                    <a:noFill/>
                  </a:tcPr>
                </a:tc>
                <a:tc>
                  <a:txBody>
                    <a:bodyPr/>
                    <a:lstStyle/>
                    <a:p>
                      <a:pPr algn="l" fontAlgn="t"/>
                      <a:r>
                        <a:rPr lang="fr-FR" i="1" dirty="0">
                          <a:effectLst/>
                        </a:rPr>
                        <a:t>S</a:t>
                      </a:r>
                      <a:br>
                        <a:rPr lang="fr-FR" i="1" dirty="0">
                          <a:effectLst/>
                        </a:rPr>
                      </a:br>
                      <a:endParaRPr lang="fr-FR" i="1" dirty="0">
                        <a:effectLst/>
                      </a:endParaRPr>
                    </a:p>
                  </a:txBody>
                  <a:tcPr marL="19050" marR="19050" marT="19050" marB="19050">
                    <a:noFill/>
                  </a:tcPr>
                </a:tc>
                <a:tc>
                  <a:txBody>
                    <a:bodyPr/>
                    <a:lstStyle/>
                    <a:p>
                      <a:pPr algn="l" fontAlgn="t"/>
                      <a:r>
                        <a:rPr lang="fr-FR" i="1">
                          <a:effectLst/>
                        </a:rPr>
                        <a:t>O</a:t>
                      </a:r>
                      <a:br>
                        <a:rPr lang="fr-FR" i="1">
                          <a:effectLst/>
                        </a:rPr>
                      </a:br>
                      <a:endParaRPr lang="fr-FR" i="1">
                        <a:effectLst/>
                      </a:endParaRPr>
                    </a:p>
                  </a:txBody>
                  <a:tcPr marL="19050" marR="19050" marT="19050" marB="19050">
                    <a:noFill/>
                  </a:tcPr>
                </a:tc>
                <a:tc>
                  <a:txBody>
                    <a:bodyPr/>
                    <a:lstStyle/>
                    <a:p>
                      <a:pPr algn="l" fontAlgn="t"/>
                      <a:r>
                        <a:rPr lang="fr-FR" i="1">
                          <a:effectLst/>
                        </a:rPr>
                        <a:t>N</a:t>
                      </a:r>
                      <a:br>
                        <a:rPr lang="fr-FR" i="1">
                          <a:effectLst/>
                        </a:rPr>
                      </a:br>
                      <a:endParaRPr lang="fr-FR" i="1">
                        <a:effectLst/>
                      </a:endParaRPr>
                    </a:p>
                  </a:txBody>
                  <a:tcPr marL="19050" marR="19050" marT="19050" marB="19050">
                    <a:noFill/>
                  </a:tcPr>
                </a:tc>
                <a:tc>
                  <a:txBody>
                    <a:bodyPr/>
                    <a:lstStyle/>
                    <a:p>
                      <a:pPr algn="l" fontAlgn="t"/>
                      <a:r>
                        <a:rPr lang="fr-FR" i="1" dirty="0">
                          <a:effectLst/>
                        </a:rPr>
                        <a:t>D</a:t>
                      </a:r>
                      <a:br>
                        <a:rPr lang="fr-FR" i="1" dirty="0">
                          <a:effectLst/>
                        </a:rPr>
                      </a:br>
                      <a:endParaRPr lang="fr-FR" i="1" dirty="0">
                        <a:effectLst/>
                      </a:endParaRPr>
                    </a:p>
                  </a:txBody>
                  <a:tcPr marL="19050" marR="19050" marT="19050" marB="19050">
                    <a:noFill/>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833365679"/>
              </p:ext>
            </p:extLst>
          </p:nvPr>
        </p:nvGraphicFramePr>
        <p:xfrm>
          <a:off x="755576" y="1556792"/>
          <a:ext cx="7920882" cy="586740"/>
        </p:xfrm>
        <a:graphic>
          <a:graphicData uri="http://schemas.openxmlformats.org/drawingml/2006/table">
            <a:tbl>
              <a:tblPr firstRow="1" bandRow="1">
                <a:tableStyleId>{5C22544A-7EE6-4342-B048-85BDC9FD1C3A}</a:tableStyleId>
              </a:tblPr>
              <a:tblGrid>
                <a:gridCol w="542574"/>
                <a:gridCol w="542574"/>
                <a:gridCol w="542574"/>
                <a:gridCol w="542574"/>
                <a:gridCol w="542574"/>
                <a:gridCol w="542574"/>
                <a:gridCol w="542574"/>
                <a:gridCol w="542574"/>
                <a:gridCol w="542574"/>
                <a:gridCol w="542574"/>
                <a:gridCol w="542574"/>
                <a:gridCol w="542574"/>
                <a:gridCol w="542574"/>
                <a:gridCol w="867420"/>
              </a:tblGrid>
              <a:tr h="370840">
                <a:tc>
                  <a:txBody>
                    <a:bodyPr/>
                    <a:lstStyle/>
                    <a:p>
                      <a:pPr algn="l" fontAlgn="t"/>
                      <a:r>
                        <a:rPr lang="fr-FR" i="1" dirty="0">
                          <a:effectLst/>
                        </a:rPr>
                        <a:t>J</a:t>
                      </a:r>
                      <a:br>
                        <a:rPr lang="fr-FR" i="1" dirty="0">
                          <a:effectLst/>
                        </a:rPr>
                      </a:br>
                      <a:endParaRPr lang="fr-FR" i="1" dirty="0">
                        <a:effectLst/>
                      </a:endParaRPr>
                    </a:p>
                  </a:txBody>
                  <a:tcPr marL="19050" marR="19050" marT="19050" marB="19050">
                    <a:solidFill>
                      <a:schemeClr val="bg1"/>
                    </a:solidFill>
                  </a:tcPr>
                </a:tc>
                <a:tc>
                  <a:txBody>
                    <a:bodyPr/>
                    <a:lstStyle/>
                    <a:p>
                      <a:pPr algn="l" fontAlgn="t"/>
                      <a:r>
                        <a:rPr lang="fr-FR" i="1">
                          <a:effectLst/>
                        </a:rPr>
                        <a:t>F</a:t>
                      </a:r>
                      <a:br>
                        <a:rPr lang="fr-FR" i="1">
                          <a:effectLst/>
                        </a:rPr>
                      </a:br>
                      <a:endParaRPr lang="fr-FR" i="1">
                        <a:effectLst/>
                      </a:endParaRPr>
                    </a:p>
                  </a:txBody>
                  <a:tcPr marL="19050" marR="19050" marT="19050" marB="19050">
                    <a:solidFill>
                      <a:schemeClr val="bg1"/>
                    </a:solidFill>
                  </a:tcPr>
                </a:tc>
                <a:tc>
                  <a:txBody>
                    <a:bodyPr/>
                    <a:lstStyle/>
                    <a:p>
                      <a:pPr algn="l" fontAlgn="t"/>
                      <a:r>
                        <a:rPr lang="fr-FR" i="1">
                          <a:effectLst/>
                        </a:rPr>
                        <a:t>M</a:t>
                      </a:r>
                      <a:br>
                        <a:rPr lang="fr-FR" i="1">
                          <a:effectLst/>
                        </a:rPr>
                      </a:br>
                      <a:endParaRPr lang="fr-FR" i="1">
                        <a:effectLst/>
                      </a:endParaRPr>
                    </a:p>
                  </a:txBody>
                  <a:tcPr marL="19050" marR="19050" marT="19050" marB="19050">
                    <a:solidFill>
                      <a:schemeClr val="bg1"/>
                    </a:solidFill>
                  </a:tcPr>
                </a:tc>
                <a:tc>
                  <a:txBody>
                    <a:bodyPr/>
                    <a:lstStyle/>
                    <a:p>
                      <a:pPr algn="l" fontAlgn="t"/>
                      <a:r>
                        <a:rPr lang="fr-FR" i="1">
                          <a:effectLst/>
                        </a:rPr>
                        <a:t>A</a:t>
                      </a:r>
                      <a:br>
                        <a:rPr lang="fr-FR" i="1">
                          <a:effectLst/>
                        </a:rPr>
                      </a:br>
                      <a:endParaRPr lang="fr-FR" i="1">
                        <a:effectLst/>
                      </a:endParaRPr>
                    </a:p>
                  </a:txBody>
                  <a:tcPr marL="19050" marR="19050" marT="19050" marB="19050">
                    <a:solidFill>
                      <a:schemeClr val="bg1"/>
                    </a:solidFill>
                  </a:tcPr>
                </a:tc>
                <a:tc>
                  <a:txBody>
                    <a:bodyPr/>
                    <a:lstStyle/>
                    <a:p>
                      <a:pPr algn="l" fontAlgn="t"/>
                      <a:r>
                        <a:rPr lang="fr-FR" i="1">
                          <a:effectLst/>
                        </a:rPr>
                        <a:t/>
                      </a:r>
                      <a:br>
                        <a:rPr lang="fr-FR" i="1">
                          <a:effectLst/>
                        </a:rPr>
                      </a:br>
                      <a:endParaRPr lang="fr-FR" i="1">
                        <a:effectLst/>
                      </a:endParaRPr>
                    </a:p>
                  </a:txBody>
                  <a:tcPr marL="19050" marR="19050" marT="19050" marB="19050">
                    <a:solidFill>
                      <a:schemeClr val="bg1"/>
                    </a:solidFill>
                  </a:tcPr>
                </a:tc>
                <a:tc>
                  <a:txBody>
                    <a:bodyPr/>
                    <a:lstStyle/>
                    <a:p>
                      <a:pPr algn="l" fontAlgn="t"/>
                      <a:r>
                        <a:rPr lang="fr-FR" i="1">
                          <a:effectLst/>
                        </a:rPr>
                        <a:t>M</a:t>
                      </a:r>
                      <a:br>
                        <a:rPr lang="fr-FR" i="1">
                          <a:effectLst/>
                        </a:rPr>
                      </a:br>
                      <a:endParaRPr lang="fr-FR" i="1">
                        <a:effectLst/>
                      </a:endParaRPr>
                    </a:p>
                  </a:txBody>
                  <a:tcPr marL="19050" marR="19050" marT="19050" marB="19050">
                    <a:solidFill>
                      <a:schemeClr val="bg1"/>
                    </a:solidFill>
                  </a:tcPr>
                </a:tc>
                <a:tc>
                  <a:txBody>
                    <a:bodyPr/>
                    <a:lstStyle/>
                    <a:p>
                      <a:pPr algn="l" fontAlgn="t"/>
                      <a:r>
                        <a:rPr lang="fr-FR" i="1">
                          <a:effectLst/>
                        </a:rPr>
                        <a:t>J</a:t>
                      </a:r>
                      <a:br>
                        <a:rPr lang="fr-FR" i="1">
                          <a:effectLst/>
                        </a:rPr>
                      </a:br>
                      <a:endParaRPr lang="fr-FR" i="1">
                        <a:effectLst/>
                      </a:endParaRPr>
                    </a:p>
                  </a:txBody>
                  <a:tcPr marL="19050" marR="19050" marT="19050" marB="19050">
                    <a:solidFill>
                      <a:schemeClr val="bg1"/>
                    </a:solidFill>
                  </a:tcPr>
                </a:tc>
                <a:tc>
                  <a:txBody>
                    <a:bodyPr/>
                    <a:lstStyle/>
                    <a:p>
                      <a:pPr algn="l" fontAlgn="t"/>
                      <a:r>
                        <a:rPr lang="fr-FR" i="1">
                          <a:effectLst/>
                        </a:rPr>
                        <a:t/>
                      </a:r>
                      <a:br>
                        <a:rPr lang="fr-FR" i="1">
                          <a:effectLst/>
                        </a:rPr>
                      </a:br>
                      <a:endParaRPr lang="fr-FR" i="1">
                        <a:effectLst/>
                      </a:endParaRPr>
                    </a:p>
                  </a:txBody>
                  <a:tcPr marL="19050" marR="19050" marT="19050" marB="19050">
                    <a:solidFill>
                      <a:schemeClr val="bg1"/>
                    </a:solidFill>
                  </a:tcPr>
                </a:tc>
                <a:tc>
                  <a:txBody>
                    <a:bodyPr/>
                    <a:lstStyle/>
                    <a:p>
                      <a:pPr algn="l" fontAlgn="t"/>
                      <a:r>
                        <a:rPr lang="fr-FR" i="1">
                          <a:effectLst/>
                        </a:rPr>
                        <a:t>J</a:t>
                      </a:r>
                      <a:br>
                        <a:rPr lang="fr-FR" i="1">
                          <a:effectLst/>
                        </a:rPr>
                      </a:br>
                      <a:endParaRPr lang="fr-FR" i="1">
                        <a:effectLst/>
                      </a:endParaRPr>
                    </a:p>
                  </a:txBody>
                  <a:tcPr marL="19050" marR="19050" marT="19050" marB="19050">
                    <a:solidFill>
                      <a:schemeClr val="bg1"/>
                    </a:solidFill>
                  </a:tcPr>
                </a:tc>
                <a:tc>
                  <a:txBody>
                    <a:bodyPr/>
                    <a:lstStyle/>
                    <a:p>
                      <a:pPr algn="l" fontAlgn="t"/>
                      <a:r>
                        <a:rPr lang="fr-FR" i="1">
                          <a:effectLst/>
                        </a:rPr>
                        <a:t>A</a:t>
                      </a:r>
                      <a:br>
                        <a:rPr lang="fr-FR" i="1">
                          <a:effectLst/>
                        </a:rPr>
                      </a:br>
                      <a:endParaRPr lang="fr-FR" i="1">
                        <a:effectLst/>
                      </a:endParaRPr>
                    </a:p>
                  </a:txBody>
                  <a:tcPr marL="19050" marR="19050" marT="19050" marB="19050">
                    <a:solidFill>
                      <a:schemeClr val="bg1"/>
                    </a:solidFill>
                  </a:tcPr>
                </a:tc>
                <a:tc>
                  <a:txBody>
                    <a:bodyPr/>
                    <a:lstStyle/>
                    <a:p>
                      <a:pPr algn="l" fontAlgn="t"/>
                      <a:r>
                        <a:rPr lang="fr-FR" i="1">
                          <a:effectLst/>
                        </a:rPr>
                        <a:t>S</a:t>
                      </a:r>
                      <a:br>
                        <a:rPr lang="fr-FR" i="1">
                          <a:effectLst/>
                        </a:rPr>
                      </a:br>
                      <a:endParaRPr lang="fr-FR" i="1">
                        <a:effectLst/>
                      </a:endParaRPr>
                    </a:p>
                  </a:txBody>
                  <a:tcPr marL="19050" marR="19050" marT="19050" marB="19050">
                    <a:solidFill>
                      <a:schemeClr val="bg1"/>
                    </a:solidFill>
                  </a:tcPr>
                </a:tc>
                <a:tc>
                  <a:txBody>
                    <a:bodyPr/>
                    <a:lstStyle/>
                    <a:p>
                      <a:pPr algn="l" fontAlgn="t"/>
                      <a:r>
                        <a:rPr lang="fr-FR" i="1">
                          <a:effectLst/>
                        </a:rPr>
                        <a:t>O</a:t>
                      </a:r>
                      <a:br>
                        <a:rPr lang="fr-FR" i="1">
                          <a:effectLst/>
                        </a:rPr>
                      </a:br>
                      <a:endParaRPr lang="fr-FR" i="1">
                        <a:effectLst/>
                      </a:endParaRPr>
                    </a:p>
                  </a:txBody>
                  <a:tcPr marL="19050" marR="19050" marT="19050" marB="19050">
                    <a:solidFill>
                      <a:schemeClr val="bg1"/>
                    </a:solidFill>
                  </a:tcPr>
                </a:tc>
                <a:tc>
                  <a:txBody>
                    <a:bodyPr/>
                    <a:lstStyle/>
                    <a:p>
                      <a:pPr algn="l" fontAlgn="t"/>
                      <a:r>
                        <a:rPr lang="fr-FR" i="1">
                          <a:effectLst/>
                        </a:rPr>
                        <a:t>N</a:t>
                      </a:r>
                      <a:br>
                        <a:rPr lang="fr-FR" i="1">
                          <a:effectLst/>
                        </a:rPr>
                      </a:br>
                      <a:endParaRPr lang="fr-FR" i="1">
                        <a:effectLst/>
                      </a:endParaRPr>
                    </a:p>
                  </a:txBody>
                  <a:tcPr marL="19050" marR="19050" marT="19050" marB="19050">
                    <a:solidFill>
                      <a:schemeClr val="bg1"/>
                    </a:solidFill>
                  </a:tcPr>
                </a:tc>
                <a:tc>
                  <a:txBody>
                    <a:bodyPr/>
                    <a:lstStyle/>
                    <a:p>
                      <a:pPr algn="l" fontAlgn="t"/>
                      <a:r>
                        <a:rPr lang="fr-FR" i="1" dirty="0">
                          <a:effectLst/>
                        </a:rPr>
                        <a:t>D</a:t>
                      </a:r>
                      <a:br>
                        <a:rPr lang="fr-FR" i="1" dirty="0">
                          <a:effectLst/>
                        </a:rPr>
                      </a:br>
                      <a:endParaRPr lang="fr-FR" i="1" dirty="0">
                        <a:effectLst/>
                      </a:endParaRPr>
                    </a:p>
                  </a:txBody>
                  <a:tcPr marL="19050" marR="19050" marT="19050" marB="19050">
                    <a:solidFill>
                      <a:schemeClr val="bg1"/>
                    </a:solidFil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379930386"/>
              </p:ext>
            </p:extLst>
          </p:nvPr>
        </p:nvGraphicFramePr>
        <p:xfrm>
          <a:off x="251520" y="5733256"/>
          <a:ext cx="8112224" cy="579120"/>
        </p:xfrm>
        <a:graphic>
          <a:graphicData uri="http://schemas.openxmlformats.org/drawingml/2006/table">
            <a:tbl>
              <a:tblPr firstRow="1" bandRow="1">
                <a:tableStyleId>{5C22544A-7EE6-4342-B048-85BDC9FD1C3A}</a:tableStyleId>
              </a:tblPr>
              <a:tblGrid>
                <a:gridCol w="8112224"/>
              </a:tblGrid>
              <a:tr h="370840">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Le labelle a la particularité de présenter à sa base deux excroissances lamelliformes qui serviraient à guider la trompe des papillons pollinisateurs.</a:t>
                      </a:r>
                      <a:endParaRPr lang="fr-FR" sz="1600" dirty="0">
                        <a:latin typeface="Cambria" panose="02040503050406030204" pitchFamily="18" charset="0"/>
                        <a:ea typeface="Cambria" panose="02040503050406030204" pitchFamily="18" charset="0"/>
                      </a:endParaRPr>
                    </a:p>
                  </a:txBody>
                  <a:tcPr>
                    <a:noFill/>
                  </a:tcPr>
                </a:tc>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3820692090"/>
              </p:ext>
            </p:extLst>
          </p:nvPr>
        </p:nvGraphicFramePr>
        <p:xfrm>
          <a:off x="323528" y="1340768"/>
          <a:ext cx="8568953" cy="288032"/>
        </p:xfrm>
        <a:graphic>
          <a:graphicData uri="http://schemas.openxmlformats.org/drawingml/2006/table">
            <a:tbl>
              <a:tblPr/>
              <a:tblGrid>
                <a:gridCol w="694779"/>
                <a:gridCol w="694779"/>
                <a:gridCol w="694779"/>
                <a:gridCol w="540384"/>
                <a:gridCol w="180128"/>
                <a:gridCol w="720513"/>
                <a:gridCol w="205862"/>
                <a:gridCol w="514651"/>
                <a:gridCol w="720513"/>
                <a:gridCol w="720513"/>
                <a:gridCol w="720513"/>
                <a:gridCol w="720513"/>
                <a:gridCol w="720513"/>
                <a:gridCol w="720513"/>
              </a:tblGrid>
              <a:tr h="288032">
                <a:tc>
                  <a:txBody>
                    <a:bodyPr/>
                    <a:lstStyle/>
                    <a:p>
                      <a:pPr algn="ctr" fontAlgn="t"/>
                      <a:r>
                        <a:rPr lang="fr-FR" sz="1600" b="1" i="1" dirty="0" smtClean="0">
                          <a:solidFill>
                            <a:schemeClr val="bg1"/>
                          </a:solidFill>
                          <a:effectLst/>
                        </a:rPr>
                        <a:t>J</a:t>
                      </a:r>
                      <a:endParaRPr lang="fr-FR" sz="1600" b="1" i="1" dirty="0">
                        <a:solidFill>
                          <a:schemeClr val="bg1"/>
                        </a:solidFill>
                        <a:effectLst/>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F</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M</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A</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A</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smtClean="0">
                          <a:solidFill>
                            <a:schemeClr val="bg1"/>
                          </a:solidFill>
                          <a:effectLst/>
                        </a:rPr>
                        <a:t>M</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smtClean="0">
                          <a:solidFill>
                            <a:schemeClr val="bg1"/>
                          </a:solidFill>
                          <a:effectLst/>
                        </a:rPr>
                        <a:t>J</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smtClean="0">
                          <a:solidFill>
                            <a:schemeClr val="bg1"/>
                          </a:solidFill>
                          <a:effectLst/>
                        </a:rPr>
                        <a:t>J</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err="1" smtClean="0">
                          <a:solidFill>
                            <a:schemeClr val="bg1"/>
                          </a:solidFill>
                          <a:effectLst/>
                        </a:rPr>
                        <a:t>Jt</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A</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S</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O</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N</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D</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sp>
        <p:nvSpPr>
          <p:cNvPr id="3" name="Rectangle 1"/>
          <p:cNvSpPr>
            <a:spLocks noChangeArrowheads="1"/>
          </p:cNvSpPr>
          <p:nvPr/>
        </p:nvSpPr>
        <p:spPr bwMode="auto">
          <a:xfrm>
            <a:off x="1638300" y="357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1451080571"/>
              </p:ext>
            </p:extLst>
          </p:nvPr>
        </p:nvGraphicFramePr>
        <p:xfrm>
          <a:off x="323528" y="188640"/>
          <a:ext cx="8640960" cy="914400"/>
        </p:xfrm>
        <a:graphic>
          <a:graphicData uri="http://schemas.openxmlformats.org/drawingml/2006/table">
            <a:tbl>
              <a:tblPr firstRow="1" bandRow="1">
                <a:tableStyleId>{5C22544A-7EE6-4342-B048-85BDC9FD1C3A}</a:tableStyleId>
              </a:tblPr>
              <a:tblGrid>
                <a:gridCol w="8640960"/>
              </a:tblGrid>
              <a:tr h="842392">
                <a:tc>
                  <a:txBody>
                    <a:bodyPr/>
                    <a:lstStyle/>
                    <a:p>
                      <a:r>
                        <a:rPr lang="fr-FR" i="1" dirty="0" err="1" smtClean="0">
                          <a:solidFill>
                            <a:srgbClr val="FF0000"/>
                          </a:solidFill>
                          <a:effectLst/>
                          <a:latin typeface="Cambria" panose="02040503050406030204" pitchFamily="18" charset="0"/>
                          <a:ea typeface="Cambria" panose="02040503050406030204" pitchFamily="18" charset="0"/>
                        </a:rPr>
                        <a:t>Anacamptis</a:t>
                      </a:r>
                      <a:r>
                        <a:rPr lang="fr-FR" i="1" dirty="0" smtClean="0">
                          <a:solidFill>
                            <a:srgbClr val="FF0000"/>
                          </a:solidFill>
                          <a:effectLst/>
                          <a:latin typeface="Cambria" panose="02040503050406030204" pitchFamily="18" charset="0"/>
                          <a:ea typeface="Cambria" panose="02040503050406030204" pitchFamily="18" charset="0"/>
                        </a:rPr>
                        <a:t> </a:t>
                      </a:r>
                      <a:r>
                        <a:rPr lang="fr-FR" i="1" dirty="0" err="1" smtClean="0">
                          <a:solidFill>
                            <a:srgbClr val="FF0000"/>
                          </a:solidFill>
                          <a:effectLst/>
                          <a:latin typeface="Cambria" panose="02040503050406030204" pitchFamily="18" charset="0"/>
                          <a:ea typeface="Cambria" panose="02040503050406030204" pitchFamily="18" charset="0"/>
                        </a:rPr>
                        <a:t>pyramidalis</a:t>
                      </a:r>
                      <a:r>
                        <a:rPr lang="fr-FR" dirty="0" smtClean="0">
                          <a:latin typeface="Cambria" panose="02040503050406030204" pitchFamily="18" charset="0"/>
                          <a:ea typeface="Cambria" panose="02040503050406030204" pitchFamily="18" charset="0"/>
                        </a:rPr>
                        <a:t> </a:t>
                      </a:r>
                      <a:r>
                        <a:rPr lang="fr-FR" b="0" i="0" dirty="0" smtClean="0">
                          <a:solidFill>
                            <a:srgbClr val="000000"/>
                          </a:solidFill>
                          <a:effectLst/>
                          <a:latin typeface="Cambria" panose="02040503050406030204" pitchFamily="18" charset="0"/>
                          <a:ea typeface="Cambria" panose="02040503050406030204" pitchFamily="18" charset="0"/>
                        </a:rPr>
                        <a:t> </a:t>
                      </a:r>
                      <a:r>
                        <a:rPr lang="fr-FR" sz="1600" b="0" i="0" dirty="0" smtClean="0">
                          <a:solidFill>
                            <a:srgbClr val="000000"/>
                          </a:solidFill>
                          <a:effectLst/>
                          <a:latin typeface="Cambria" panose="02040503050406030204" pitchFamily="18" charset="0"/>
                          <a:ea typeface="Cambria" panose="02040503050406030204" pitchFamily="18" charset="0"/>
                        </a:rPr>
                        <a:t> </a:t>
                      </a:r>
                      <a:r>
                        <a:rPr lang="fr-FR" sz="1600" b="0" i="0" dirty="0" smtClean="0">
                          <a:solidFill>
                            <a:srgbClr val="FF0000"/>
                          </a:solidFill>
                          <a:effectLst/>
                          <a:latin typeface="Cambria" panose="02040503050406030204" pitchFamily="18" charset="0"/>
                          <a:ea typeface="Cambria" panose="02040503050406030204" pitchFamily="18" charset="0"/>
                        </a:rPr>
                        <a:t>L.C.M. RICHARD </a:t>
                      </a:r>
                      <a:r>
                        <a:rPr lang="fr-FR" b="0" i="0" dirty="0" smtClean="0">
                          <a:solidFill>
                            <a:srgbClr val="FF0000"/>
                          </a:solidFill>
                          <a:effectLst/>
                          <a:latin typeface="Cambria" panose="02040503050406030204" pitchFamily="18" charset="0"/>
                          <a:ea typeface="Cambria" panose="02040503050406030204" pitchFamily="18" charset="0"/>
                        </a:rPr>
                        <a:t>1817</a:t>
                      </a:r>
                      <a:r>
                        <a:rPr lang="fr-FR" dirty="0" smtClean="0">
                          <a:latin typeface="Cambria" panose="02040503050406030204" pitchFamily="18" charset="0"/>
                          <a:ea typeface="Cambria" panose="02040503050406030204" pitchFamily="18" charset="0"/>
                        </a:rPr>
                        <a:t/>
                      </a:r>
                      <a:br>
                        <a:rPr lang="fr-FR" dirty="0" smtClean="0">
                          <a:latin typeface="Cambria" panose="02040503050406030204" pitchFamily="18" charset="0"/>
                          <a:ea typeface="Cambria" panose="02040503050406030204" pitchFamily="18" charset="0"/>
                        </a:rPr>
                      </a:br>
                      <a:r>
                        <a:rPr lang="fr-FR" b="0" i="1" dirty="0" smtClean="0">
                          <a:solidFill>
                            <a:schemeClr val="tx1"/>
                          </a:solidFill>
                          <a:latin typeface="Cambria" panose="02040503050406030204" pitchFamily="18" charset="0"/>
                          <a:ea typeface="Cambria" panose="02040503050406030204" pitchFamily="18" charset="0"/>
                        </a:rPr>
                        <a:t>Orchis </a:t>
                      </a:r>
                      <a:r>
                        <a:rPr lang="fr-FR" b="0" i="1" dirty="0" err="1" smtClean="0">
                          <a:solidFill>
                            <a:schemeClr val="tx1"/>
                          </a:solidFill>
                          <a:latin typeface="Cambria" panose="02040503050406030204" pitchFamily="18" charset="0"/>
                          <a:ea typeface="Cambria" panose="02040503050406030204" pitchFamily="18" charset="0"/>
                        </a:rPr>
                        <a:t>pyramidalis</a:t>
                      </a:r>
                      <a:r>
                        <a:rPr lang="fr-FR" b="0" i="0" dirty="0" smtClean="0">
                          <a:solidFill>
                            <a:schemeClr val="tx1"/>
                          </a:solidFill>
                          <a:effectLst/>
                          <a:latin typeface="Cambria" panose="02040503050406030204" pitchFamily="18" charset="0"/>
                          <a:ea typeface="Cambria" panose="02040503050406030204" pitchFamily="18" charset="0"/>
                        </a:rPr>
                        <a:t>  </a:t>
                      </a:r>
                      <a:r>
                        <a:rPr lang="fr-FR" sz="1600" b="0" i="0" dirty="0" smtClean="0">
                          <a:solidFill>
                            <a:schemeClr val="tx1"/>
                          </a:solidFill>
                          <a:effectLst/>
                          <a:latin typeface="Cambria" panose="02040503050406030204" pitchFamily="18" charset="0"/>
                          <a:ea typeface="Cambria" panose="02040503050406030204" pitchFamily="18" charset="0"/>
                        </a:rPr>
                        <a:t>LINNE 1753</a:t>
                      </a:r>
                      <a:r>
                        <a:rPr lang="fr-FR" sz="1600" b="0" dirty="0" smtClean="0">
                          <a:solidFill>
                            <a:schemeClr val="tx1"/>
                          </a:solidFill>
                          <a:latin typeface="Cambria" panose="02040503050406030204" pitchFamily="18" charset="0"/>
                          <a:ea typeface="Cambria" panose="02040503050406030204" pitchFamily="18" charset="0"/>
                        </a:rPr>
                        <a:t/>
                      </a:r>
                      <a:br>
                        <a:rPr lang="fr-FR" sz="1600" b="0" dirty="0" smtClean="0">
                          <a:solidFill>
                            <a:schemeClr val="tx1"/>
                          </a:solidFill>
                          <a:latin typeface="Cambria" panose="02040503050406030204" pitchFamily="18" charset="0"/>
                          <a:ea typeface="Cambria" panose="02040503050406030204" pitchFamily="18" charset="0"/>
                        </a:rPr>
                      </a:br>
                      <a:r>
                        <a:rPr lang="fr-FR" b="0" dirty="0" smtClean="0">
                          <a:solidFill>
                            <a:schemeClr val="tx1"/>
                          </a:solidFill>
                          <a:latin typeface="Cambria" panose="02040503050406030204" pitchFamily="18" charset="0"/>
                          <a:ea typeface="Cambria" panose="02040503050406030204" pitchFamily="18" charset="0"/>
                        </a:rPr>
                        <a:t>Orchis pyramidal</a:t>
                      </a:r>
                      <a:endParaRPr lang="fr-FR" b="0" dirty="0">
                        <a:solidFill>
                          <a:schemeClr val="tx1"/>
                        </a:solidFill>
                        <a:latin typeface="Cambria" panose="02040503050406030204" pitchFamily="18" charset="0"/>
                        <a:ea typeface="Cambria" panose="02040503050406030204" pitchFamily="18" charset="0"/>
                      </a:endParaRPr>
                    </a:p>
                  </a:txBody>
                  <a:tcPr>
                    <a:solidFill>
                      <a:schemeClr val="bg1"/>
                    </a:solidFill>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803033881"/>
              </p:ext>
            </p:extLst>
          </p:nvPr>
        </p:nvGraphicFramePr>
        <p:xfrm>
          <a:off x="323528" y="1772816"/>
          <a:ext cx="8568952" cy="3256135"/>
        </p:xfrm>
        <a:graphic>
          <a:graphicData uri="http://schemas.openxmlformats.org/drawingml/2006/table">
            <a:tbl>
              <a:tblPr firstRow="1" bandRow="1">
                <a:tableStyleId>{5C22544A-7EE6-4342-B048-85BDC9FD1C3A}</a:tableStyleId>
              </a:tblPr>
              <a:tblGrid>
                <a:gridCol w="2160240"/>
                <a:gridCol w="6408712"/>
              </a:tblGrid>
              <a:tr h="3256135">
                <a:tc>
                  <a:txBody>
                    <a:bodyPr/>
                    <a:lstStyle/>
                    <a:p>
                      <a:endParaRPr lang="fr-FR" dirty="0"/>
                    </a:p>
                  </a:txBody>
                  <a:tcPr>
                    <a:solidFill>
                      <a:schemeClr val="bg1"/>
                    </a:solidFill>
                  </a:tcPr>
                </a:tc>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Un épi floral plus conique que pyramidal, uniformément rose, exceptionnellement plus clair à blanc avec une tige engainée de feuilles lancéolées sont les principaux signes particuliers d’</a:t>
                      </a:r>
                      <a:r>
                        <a:rPr lang="fr-FR" sz="1600" b="0" i="1" dirty="0" err="1" smtClean="0">
                          <a:solidFill>
                            <a:srgbClr val="400000"/>
                          </a:solidFill>
                          <a:effectLst/>
                          <a:latin typeface="Cambria" panose="02040503050406030204" pitchFamily="18" charset="0"/>
                          <a:ea typeface="Cambria" panose="02040503050406030204" pitchFamily="18" charset="0"/>
                        </a:rPr>
                        <a:t>Anacamptis</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pyramidalis</a:t>
                      </a:r>
                      <a:r>
                        <a:rPr lang="fr-FR" sz="1600" b="0" i="1" dirty="0" smtClean="0">
                          <a:solidFill>
                            <a:srgbClr val="400000"/>
                          </a:solidFill>
                          <a:effectLst/>
                          <a:latin typeface="Cambria" panose="02040503050406030204" pitchFamily="18" charset="0"/>
                          <a:ea typeface="Cambria" panose="02040503050406030204" pitchFamily="18" charset="0"/>
                        </a:rPr>
                        <a:t>.</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Calcicole, il développe souvent de grandes colonies uniformes, de préférence sur des pelouses sèches.</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Le labelle profondément trilobé, nous en avons cependant pu observer des spécimens à labelle quasi-entier, porte un éperon long et fin, </a:t>
                      </a:r>
                      <a:r>
                        <a:rPr lang="fr-FR" sz="1600" b="0" i="0" dirty="0" err="1" smtClean="0">
                          <a:solidFill>
                            <a:srgbClr val="400000"/>
                          </a:solidFill>
                          <a:effectLst/>
                          <a:latin typeface="Cambria" panose="02040503050406030204" pitchFamily="18" charset="0"/>
                          <a:ea typeface="Cambria" panose="02040503050406030204" pitchFamily="18" charset="0"/>
                        </a:rPr>
                        <a:t>légèrment</a:t>
                      </a:r>
                      <a:r>
                        <a:rPr lang="fr-FR" sz="1600" b="0" i="0" dirty="0" smtClean="0">
                          <a:solidFill>
                            <a:srgbClr val="400000"/>
                          </a:solidFill>
                          <a:effectLst/>
                          <a:latin typeface="Cambria" panose="02040503050406030204" pitchFamily="18" charset="0"/>
                          <a:ea typeface="Cambria" panose="02040503050406030204" pitchFamily="18" charset="0"/>
                        </a:rPr>
                        <a:t> courbé.</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55764"/>
            <a:ext cx="2160240" cy="380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5876724"/>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722499855"/>
              </p:ext>
            </p:extLst>
          </p:nvPr>
        </p:nvGraphicFramePr>
        <p:xfrm>
          <a:off x="467544" y="548680"/>
          <a:ext cx="8136898" cy="586740"/>
        </p:xfrm>
        <a:graphic>
          <a:graphicData uri="http://schemas.openxmlformats.org/drawingml/2006/table">
            <a:tbl>
              <a:tblPr firstRow="1" bandRow="1">
                <a:tableStyleId>{5C22544A-7EE6-4342-B048-85BDC9FD1C3A}</a:tableStyleId>
              </a:tblPr>
              <a:tblGrid>
                <a:gridCol w="581207"/>
                <a:gridCol w="581207"/>
                <a:gridCol w="581207"/>
                <a:gridCol w="581207"/>
                <a:gridCol w="581207"/>
                <a:gridCol w="581207"/>
                <a:gridCol w="581207"/>
                <a:gridCol w="581207"/>
                <a:gridCol w="581207"/>
                <a:gridCol w="581207"/>
                <a:gridCol w="581207"/>
                <a:gridCol w="581207"/>
                <a:gridCol w="581207"/>
                <a:gridCol w="581207"/>
              </a:tblGrid>
              <a:tr h="370840">
                <a:tc>
                  <a:txBody>
                    <a:bodyPr/>
                    <a:lstStyle/>
                    <a:p>
                      <a:pPr algn="l" fontAlgn="t"/>
                      <a:r>
                        <a:rPr lang="fr-FR" i="1" dirty="0">
                          <a:effectLst/>
                        </a:rPr>
                        <a:t>J</a:t>
                      </a:r>
                      <a:br>
                        <a:rPr lang="fr-FR" i="1" dirty="0">
                          <a:effectLst/>
                        </a:rPr>
                      </a:br>
                      <a:endParaRPr lang="fr-FR" i="1" dirty="0">
                        <a:effectLst/>
                      </a:endParaRPr>
                    </a:p>
                  </a:txBody>
                  <a:tcPr marL="19050" marR="19050" marT="19050" marB="19050">
                    <a:noFill/>
                  </a:tcPr>
                </a:tc>
                <a:tc>
                  <a:txBody>
                    <a:bodyPr/>
                    <a:lstStyle/>
                    <a:p>
                      <a:pPr algn="l" fontAlgn="t"/>
                      <a:r>
                        <a:rPr lang="fr-FR" i="1">
                          <a:effectLst/>
                        </a:rPr>
                        <a:t>F</a:t>
                      </a:r>
                      <a:br>
                        <a:rPr lang="fr-FR" i="1">
                          <a:effectLst/>
                        </a:rPr>
                      </a:br>
                      <a:endParaRPr lang="fr-FR" i="1">
                        <a:effectLst/>
                      </a:endParaRPr>
                    </a:p>
                  </a:txBody>
                  <a:tcPr marL="19050" marR="19050" marT="19050" marB="19050">
                    <a:noFill/>
                  </a:tcPr>
                </a:tc>
                <a:tc>
                  <a:txBody>
                    <a:bodyPr/>
                    <a:lstStyle/>
                    <a:p>
                      <a:pPr algn="l" fontAlgn="t"/>
                      <a:r>
                        <a:rPr lang="fr-FR" i="1" dirty="0">
                          <a:effectLst/>
                        </a:rPr>
                        <a:t>M</a:t>
                      </a:r>
                      <a:br>
                        <a:rPr lang="fr-FR" i="1" dirty="0">
                          <a:effectLst/>
                        </a:rPr>
                      </a:br>
                      <a:endParaRPr lang="fr-FR" i="1" dirty="0">
                        <a:effectLst/>
                      </a:endParaRPr>
                    </a:p>
                  </a:txBody>
                  <a:tcPr marL="19050" marR="19050" marT="19050" marB="19050">
                    <a:noFill/>
                  </a:tcPr>
                </a:tc>
                <a:tc>
                  <a:txBody>
                    <a:bodyPr/>
                    <a:lstStyle/>
                    <a:p>
                      <a:pPr algn="l" fontAlgn="t"/>
                      <a:r>
                        <a:rPr lang="fr-FR" i="1">
                          <a:effectLst/>
                        </a:rPr>
                        <a:t>A</a:t>
                      </a:r>
                      <a:br>
                        <a:rPr lang="fr-FR" i="1">
                          <a:effectLst/>
                        </a:rPr>
                      </a:br>
                      <a:endParaRPr lang="fr-FR" i="1">
                        <a:effectLst/>
                      </a:endParaRPr>
                    </a:p>
                  </a:txBody>
                  <a:tcPr marL="19050" marR="19050" marT="19050" marB="19050">
                    <a:noFill/>
                  </a:tcPr>
                </a:tc>
                <a:tc>
                  <a:txBody>
                    <a:bodyPr/>
                    <a:lstStyle/>
                    <a:p>
                      <a:pPr algn="l" fontAlgn="t"/>
                      <a:r>
                        <a:rPr lang="fr-FR" i="1">
                          <a:effectLst/>
                        </a:rPr>
                        <a:t/>
                      </a:r>
                      <a:br>
                        <a:rPr lang="fr-FR" i="1">
                          <a:effectLst/>
                        </a:rPr>
                      </a:br>
                      <a:endParaRPr lang="fr-FR" i="1">
                        <a:effectLst/>
                      </a:endParaRPr>
                    </a:p>
                  </a:txBody>
                  <a:tcPr marL="19050" marR="19050" marT="19050" marB="19050">
                    <a:noFill/>
                  </a:tcPr>
                </a:tc>
                <a:tc>
                  <a:txBody>
                    <a:bodyPr/>
                    <a:lstStyle/>
                    <a:p>
                      <a:pPr algn="l" fontAlgn="t"/>
                      <a:r>
                        <a:rPr lang="fr-FR" i="1">
                          <a:effectLst/>
                        </a:rPr>
                        <a:t>M</a:t>
                      </a:r>
                      <a:br>
                        <a:rPr lang="fr-FR" i="1">
                          <a:effectLst/>
                        </a:rPr>
                      </a:br>
                      <a:endParaRPr lang="fr-FR" i="1">
                        <a:effectLst/>
                      </a:endParaRPr>
                    </a:p>
                  </a:txBody>
                  <a:tcPr marL="19050" marR="19050" marT="19050" marB="19050">
                    <a:noFill/>
                  </a:tcPr>
                </a:tc>
                <a:tc>
                  <a:txBody>
                    <a:bodyPr/>
                    <a:lstStyle/>
                    <a:p>
                      <a:pPr algn="l" fontAlgn="t"/>
                      <a:r>
                        <a:rPr lang="fr-FR" i="1">
                          <a:effectLst/>
                        </a:rPr>
                        <a:t>J</a:t>
                      </a:r>
                      <a:br>
                        <a:rPr lang="fr-FR" i="1">
                          <a:effectLst/>
                        </a:rPr>
                      </a:br>
                      <a:endParaRPr lang="fr-FR" i="1">
                        <a:effectLst/>
                      </a:endParaRPr>
                    </a:p>
                  </a:txBody>
                  <a:tcPr marL="19050" marR="19050" marT="19050" marB="19050">
                    <a:noFill/>
                  </a:tcPr>
                </a:tc>
                <a:tc>
                  <a:txBody>
                    <a:bodyPr/>
                    <a:lstStyle/>
                    <a:p>
                      <a:pPr algn="l" fontAlgn="t"/>
                      <a:r>
                        <a:rPr lang="fr-FR" i="1">
                          <a:effectLst/>
                        </a:rPr>
                        <a:t/>
                      </a:r>
                      <a:br>
                        <a:rPr lang="fr-FR" i="1">
                          <a:effectLst/>
                        </a:rPr>
                      </a:br>
                      <a:endParaRPr lang="fr-FR" i="1">
                        <a:effectLst/>
                      </a:endParaRPr>
                    </a:p>
                  </a:txBody>
                  <a:tcPr marL="19050" marR="19050" marT="19050" marB="19050">
                    <a:noFill/>
                  </a:tcPr>
                </a:tc>
                <a:tc>
                  <a:txBody>
                    <a:bodyPr/>
                    <a:lstStyle/>
                    <a:p>
                      <a:pPr algn="l" fontAlgn="t"/>
                      <a:r>
                        <a:rPr lang="fr-FR" i="1">
                          <a:effectLst/>
                        </a:rPr>
                        <a:t>J</a:t>
                      </a:r>
                      <a:br>
                        <a:rPr lang="fr-FR" i="1">
                          <a:effectLst/>
                        </a:rPr>
                      </a:br>
                      <a:endParaRPr lang="fr-FR" i="1">
                        <a:effectLst/>
                      </a:endParaRPr>
                    </a:p>
                  </a:txBody>
                  <a:tcPr marL="19050" marR="19050" marT="19050" marB="19050">
                    <a:noFill/>
                  </a:tcPr>
                </a:tc>
                <a:tc>
                  <a:txBody>
                    <a:bodyPr/>
                    <a:lstStyle/>
                    <a:p>
                      <a:pPr algn="l" fontAlgn="t"/>
                      <a:r>
                        <a:rPr lang="fr-FR" i="1">
                          <a:effectLst/>
                        </a:rPr>
                        <a:t>A</a:t>
                      </a:r>
                      <a:br>
                        <a:rPr lang="fr-FR" i="1">
                          <a:effectLst/>
                        </a:rPr>
                      </a:br>
                      <a:endParaRPr lang="fr-FR" i="1">
                        <a:effectLst/>
                      </a:endParaRPr>
                    </a:p>
                  </a:txBody>
                  <a:tcPr marL="19050" marR="19050" marT="19050" marB="19050">
                    <a:noFill/>
                  </a:tcPr>
                </a:tc>
                <a:tc>
                  <a:txBody>
                    <a:bodyPr/>
                    <a:lstStyle/>
                    <a:p>
                      <a:pPr algn="l" fontAlgn="t"/>
                      <a:r>
                        <a:rPr lang="fr-FR" i="1" dirty="0">
                          <a:effectLst/>
                        </a:rPr>
                        <a:t>S</a:t>
                      </a:r>
                      <a:br>
                        <a:rPr lang="fr-FR" i="1" dirty="0">
                          <a:effectLst/>
                        </a:rPr>
                      </a:br>
                      <a:endParaRPr lang="fr-FR" i="1" dirty="0">
                        <a:effectLst/>
                      </a:endParaRPr>
                    </a:p>
                  </a:txBody>
                  <a:tcPr marL="19050" marR="19050" marT="19050" marB="19050">
                    <a:noFill/>
                  </a:tcPr>
                </a:tc>
                <a:tc>
                  <a:txBody>
                    <a:bodyPr/>
                    <a:lstStyle/>
                    <a:p>
                      <a:pPr algn="l" fontAlgn="t"/>
                      <a:r>
                        <a:rPr lang="fr-FR" i="1">
                          <a:effectLst/>
                        </a:rPr>
                        <a:t>O</a:t>
                      </a:r>
                      <a:br>
                        <a:rPr lang="fr-FR" i="1">
                          <a:effectLst/>
                        </a:rPr>
                      </a:br>
                      <a:endParaRPr lang="fr-FR" i="1">
                        <a:effectLst/>
                      </a:endParaRPr>
                    </a:p>
                  </a:txBody>
                  <a:tcPr marL="19050" marR="19050" marT="19050" marB="19050">
                    <a:noFill/>
                  </a:tcPr>
                </a:tc>
                <a:tc>
                  <a:txBody>
                    <a:bodyPr/>
                    <a:lstStyle/>
                    <a:p>
                      <a:pPr algn="l" fontAlgn="t"/>
                      <a:r>
                        <a:rPr lang="fr-FR" i="1">
                          <a:effectLst/>
                        </a:rPr>
                        <a:t>N</a:t>
                      </a:r>
                      <a:br>
                        <a:rPr lang="fr-FR" i="1">
                          <a:effectLst/>
                        </a:rPr>
                      </a:br>
                      <a:endParaRPr lang="fr-FR" i="1">
                        <a:effectLst/>
                      </a:endParaRPr>
                    </a:p>
                  </a:txBody>
                  <a:tcPr marL="19050" marR="19050" marT="19050" marB="19050">
                    <a:noFill/>
                  </a:tcPr>
                </a:tc>
                <a:tc>
                  <a:txBody>
                    <a:bodyPr/>
                    <a:lstStyle/>
                    <a:p>
                      <a:pPr algn="l" fontAlgn="t"/>
                      <a:r>
                        <a:rPr lang="fr-FR" i="1" dirty="0">
                          <a:effectLst/>
                        </a:rPr>
                        <a:t>D</a:t>
                      </a:r>
                      <a:br>
                        <a:rPr lang="fr-FR" i="1" dirty="0">
                          <a:effectLst/>
                        </a:rPr>
                      </a:br>
                      <a:endParaRPr lang="fr-FR" i="1" dirty="0">
                        <a:effectLst/>
                      </a:endParaRPr>
                    </a:p>
                  </a:txBody>
                  <a:tcPr marL="19050" marR="19050" marT="19050" marB="19050">
                    <a:noFill/>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825009145"/>
              </p:ext>
            </p:extLst>
          </p:nvPr>
        </p:nvGraphicFramePr>
        <p:xfrm>
          <a:off x="323527" y="1258084"/>
          <a:ext cx="7920882" cy="586740"/>
        </p:xfrm>
        <a:graphic>
          <a:graphicData uri="http://schemas.openxmlformats.org/drawingml/2006/table">
            <a:tbl>
              <a:tblPr firstRow="1" bandRow="1">
                <a:tableStyleId>{5C22544A-7EE6-4342-B048-85BDC9FD1C3A}</a:tableStyleId>
              </a:tblPr>
              <a:tblGrid>
                <a:gridCol w="542574"/>
                <a:gridCol w="542574"/>
                <a:gridCol w="542574"/>
                <a:gridCol w="542574"/>
                <a:gridCol w="542574"/>
                <a:gridCol w="542574"/>
                <a:gridCol w="542574"/>
                <a:gridCol w="542574"/>
                <a:gridCol w="542574"/>
                <a:gridCol w="542574"/>
                <a:gridCol w="542574"/>
                <a:gridCol w="542574"/>
                <a:gridCol w="542574"/>
                <a:gridCol w="867420"/>
              </a:tblGrid>
              <a:tr h="298708">
                <a:tc>
                  <a:txBody>
                    <a:bodyPr/>
                    <a:lstStyle/>
                    <a:p>
                      <a:pPr algn="l" fontAlgn="t"/>
                      <a:r>
                        <a:rPr lang="fr-FR" i="1" dirty="0">
                          <a:effectLst/>
                        </a:rPr>
                        <a:t>J</a:t>
                      </a:r>
                      <a:br>
                        <a:rPr lang="fr-FR" i="1" dirty="0">
                          <a:effectLst/>
                        </a:rPr>
                      </a:br>
                      <a:endParaRPr lang="fr-FR" i="1" dirty="0">
                        <a:effectLst/>
                      </a:endParaRPr>
                    </a:p>
                  </a:txBody>
                  <a:tcPr marL="19050" marR="19050" marT="19050" marB="19050">
                    <a:solidFill>
                      <a:schemeClr val="bg1"/>
                    </a:solidFill>
                  </a:tcPr>
                </a:tc>
                <a:tc>
                  <a:txBody>
                    <a:bodyPr/>
                    <a:lstStyle/>
                    <a:p>
                      <a:pPr algn="l" fontAlgn="t"/>
                      <a:r>
                        <a:rPr lang="fr-FR" i="1">
                          <a:effectLst/>
                        </a:rPr>
                        <a:t>F</a:t>
                      </a:r>
                      <a:br>
                        <a:rPr lang="fr-FR" i="1">
                          <a:effectLst/>
                        </a:rPr>
                      </a:br>
                      <a:endParaRPr lang="fr-FR" i="1">
                        <a:effectLst/>
                      </a:endParaRPr>
                    </a:p>
                  </a:txBody>
                  <a:tcPr marL="19050" marR="19050" marT="19050" marB="19050">
                    <a:solidFill>
                      <a:schemeClr val="bg1"/>
                    </a:solidFill>
                  </a:tcPr>
                </a:tc>
                <a:tc>
                  <a:txBody>
                    <a:bodyPr/>
                    <a:lstStyle/>
                    <a:p>
                      <a:pPr algn="l" fontAlgn="t"/>
                      <a:r>
                        <a:rPr lang="fr-FR" i="1">
                          <a:effectLst/>
                        </a:rPr>
                        <a:t>M</a:t>
                      </a:r>
                      <a:br>
                        <a:rPr lang="fr-FR" i="1">
                          <a:effectLst/>
                        </a:rPr>
                      </a:br>
                      <a:endParaRPr lang="fr-FR" i="1">
                        <a:effectLst/>
                      </a:endParaRPr>
                    </a:p>
                  </a:txBody>
                  <a:tcPr marL="19050" marR="19050" marT="19050" marB="19050">
                    <a:solidFill>
                      <a:schemeClr val="bg1"/>
                    </a:solidFill>
                  </a:tcPr>
                </a:tc>
                <a:tc>
                  <a:txBody>
                    <a:bodyPr/>
                    <a:lstStyle/>
                    <a:p>
                      <a:pPr algn="l" fontAlgn="t"/>
                      <a:r>
                        <a:rPr lang="fr-FR" i="1" dirty="0">
                          <a:effectLst/>
                        </a:rPr>
                        <a:t>A</a:t>
                      </a:r>
                      <a:br>
                        <a:rPr lang="fr-FR" i="1" dirty="0">
                          <a:effectLst/>
                        </a:rPr>
                      </a:br>
                      <a:endParaRPr lang="fr-FR" i="1" dirty="0">
                        <a:effectLst/>
                      </a:endParaRPr>
                    </a:p>
                  </a:txBody>
                  <a:tcPr marL="19050" marR="19050" marT="19050" marB="19050">
                    <a:solidFill>
                      <a:schemeClr val="bg1"/>
                    </a:solidFill>
                  </a:tcPr>
                </a:tc>
                <a:tc>
                  <a:txBody>
                    <a:bodyPr/>
                    <a:lstStyle/>
                    <a:p>
                      <a:pPr algn="l" fontAlgn="t"/>
                      <a:r>
                        <a:rPr lang="fr-FR" i="1" dirty="0">
                          <a:effectLst/>
                        </a:rPr>
                        <a:t/>
                      </a:r>
                      <a:br>
                        <a:rPr lang="fr-FR" i="1" dirty="0">
                          <a:effectLst/>
                        </a:rPr>
                      </a:br>
                      <a:endParaRPr lang="fr-FR" i="1" dirty="0">
                        <a:effectLst/>
                      </a:endParaRPr>
                    </a:p>
                  </a:txBody>
                  <a:tcPr marL="19050" marR="19050" marT="19050" marB="19050">
                    <a:solidFill>
                      <a:schemeClr val="bg1"/>
                    </a:solidFill>
                  </a:tcPr>
                </a:tc>
                <a:tc>
                  <a:txBody>
                    <a:bodyPr/>
                    <a:lstStyle/>
                    <a:p>
                      <a:pPr algn="l" fontAlgn="t"/>
                      <a:r>
                        <a:rPr lang="fr-FR" i="1" dirty="0">
                          <a:effectLst/>
                        </a:rPr>
                        <a:t>M</a:t>
                      </a:r>
                      <a:br>
                        <a:rPr lang="fr-FR" i="1" dirty="0">
                          <a:effectLst/>
                        </a:rPr>
                      </a:br>
                      <a:endParaRPr lang="fr-FR" i="1" dirty="0">
                        <a:effectLst/>
                      </a:endParaRPr>
                    </a:p>
                  </a:txBody>
                  <a:tcPr marL="19050" marR="19050" marT="19050" marB="19050">
                    <a:solidFill>
                      <a:schemeClr val="bg1"/>
                    </a:solidFill>
                  </a:tcPr>
                </a:tc>
                <a:tc>
                  <a:txBody>
                    <a:bodyPr/>
                    <a:lstStyle/>
                    <a:p>
                      <a:pPr algn="l" fontAlgn="t"/>
                      <a:r>
                        <a:rPr lang="fr-FR" i="1">
                          <a:effectLst/>
                        </a:rPr>
                        <a:t>J</a:t>
                      </a:r>
                      <a:br>
                        <a:rPr lang="fr-FR" i="1">
                          <a:effectLst/>
                        </a:rPr>
                      </a:br>
                      <a:endParaRPr lang="fr-FR" i="1">
                        <a:effectLst/>
                      </a:endParaRPr>
                    </a:p>
                  </a:txBody>
                  <a:tcPr marL="19050" marR="19050" marT="19050" marB="19050">
                    <a:solidFill>
                      <a:schemeClr val="bg1"/>
                    </a:solidFill>
                  </a:tcPr>
                </a:tc>
                <a:tc>
                  <a:txBody>
                    <a:bodyPr/>
                    <a:lstStyle/>
                    <a:p>
                      <a:pPr algn="l" fontAlgn="t"/>
                      <a:r>
                        <a:rPr lang="fr-FR" i="1">
                          <a:effectLst/>
                        </a:rPr>
                        <a:t/>
                      </a:r>
                      <a:br>
                        <a:rPr lang="fr-FR" i="1">
                          <a:effectLst/>
                        </a:rPr>
                      </a:br>
                      <a:endParaRPr lang="fr-FR" i="1">
                        <a:effectLst/>
                      </a:endParaRPr>
                    </a:p>
                  </a:txBody>
                  <a:tcPr marL="19050" marR="19050" marT="19050" marB="19050">
                    <a:solidFill>
                      <a:schemeClr val="bg1"/>
                    </a:solidFill>
                  </a:tcPr>
                </a:tc>
                <a:tc>
                  <a:txBody>
                    <a:bodyPr/>
                    <a:lstStyle/>
                    <a:p>
                      <a:pPr algn="l" fontAlgn="t"/>
                      <a:r>
                        <a:rPr lang="fr-FR" i="1">
                          <a:effectLst/>
                        </a:rPr>
                        <a:t>J</a:t>
                      </a:r>
                      <a:br>
                        <a:rPr lang="fr-FR" i="1">
                          <a:effectLst/>
                        </a:rPr>
                      </a:br>
                      <a:endParaRPr lang="fr-FR" i="1">
                        <a:effectLst/>
                      </a:endParaRPr>
                    </a:p>
                  </a:txBody>
                  <a:tcPr marL="19050" marR="19050" marT="19050" marB="19050">
                    <a:solidFill>
                      <a:schemeClr val="bg1"/>
                    </a:solidFill>
                  </a:tcPr>
                </a:tc>
                <a:tc>
                  <a:txBody>
                    <a:bodyPr/>
                    <a:lstStyle/>
                    <a:p>
                      <a:pPr algn="l" fontAlgn="t"/>
                      <a:r>
                        <a:rPr lang="fr-FR" i="1">
                          <a:effectLst/>
                        </a:rPr>
                        <a:t>A</a:t>
                      </a:r>
                      <a:br>
                        <a:rPr lang="fr-FR" i="1">
                          <a:effectLst/>
                        </a:rPr>
                      </a:br>
                      <a:endParaRPr lang="fr-FR" i="1">
                        <a:effectLst/>
                      </a:endParaRPr>
                    </a:p>
                  </a:txBody>
                  <a:tcPr marL="19050" marR="19050" marT="19050" marB="19050">
                    <a:solidFill>
                      <a:schemeClr val="bg1"/>
                    </a:solidFill>
                  </a:tcPr>
                </a:tc>
                <a:tc>
                  <a:txBody>
                    <a:bodyPr/>
                    <a:lstStyle/>
                    <a:p>
                      <a:pPr algn="l" fontAlgn="t"/>
                      <a:r>
                        <a:rPr lang="fr-FR" i="1">
                          <a:effectLst/>
                        </a:rPr>
                        <a:t>S</a:t>
                      </a:r>
                      <a:br>
                        <a:rPr lang="fr-FR" i="1">
                          <a:effectLst/>
                        </a:rPr>
                      </a:br>
                      <a:endParaRPr lang="fr-FR" i="1">
                        <a:effectLst/>
                      </a:endParaRPr>
                    </a:p>
                  </a:txBody>
                  <a:tcPr marL="19050" marR="19050" marT="19050" marB="19050">
                    <a:solidFill>
                      <a:schemeClr val="bg1"/>
                    </a:solidFill>
                  </a:tcPr>
                </a:tc>
                <a:tc>
                  <a:txBody>
                    <a:bodyPr/>
                    <a:lstStyle/>
                    <a:p>
                      <a:pPr algn="l" fontAlgn="t"/>
                      <a:r>
                        <a:rPr lang="fr-FR" i="1">
                          <a:effectLst/>
                        </a:rPr>
                        <a:t>O</a:t>
                      </a:r>
                      <a:br>
                        <a:rPr lang="fr-FR" i="1">
                          <a:effectLst/>
                        </a:rPr>
                      </a:br>
                      <a:endParaRPr lang="fr-FR" i="1">
                        <a:effectLst/>
                      </a:endParaRPr>
                    </a:p>
                  </a:txBody>
                  <a:tcPr marL="19050" marR="19050" marT="19050" marB="19050">
                    <a:solidFill>
                      <a:schemeClr val="bg1"/>
                    </a:solidFill>
                  </a:tcPr>
                </a:tc>
                <a:tc>
                  <a:txBody>
                    <a:bodyPr/>
                    <a:lstStyle/>
                    <a:p>
                      <a:pPr algn="l" fontAlgn="t"/>
                      <a:r>
                        <a:rPr lang="fr-FR" i="1">
                          <a:effectLst/>
                        </a:rPr>
                        <a:t>N</a:t>
                      </a:r>
                      <a:br>
                        <a:rPr lang="fr-FR" i="1">
                          <a:effectLst/>
                        </a:rPr>
                      </a:br>
                      <a:endParaRPr lang="fr-FR" i="1">
                        <a:effectLst/>
                      </a:endParaRPr>
                    </a:p>
                  </a:txBody>
                  <a:tcPr marL="19050" marR="19050" marT="19050" marB="19050">
                    <a:solidFill>
                      <a:schemeClr val="bg1"/>
                    </a:solidFill>
                  </a:tcPr>
                </a:tc>
                <a:tc>
                  <a:txBody>
                    <a:bodyPr/>
                    <a:lstStyle/>
                    <a:p>
                      <a:pPr algn="l" fontAlgn="t"/>
                      <a:r>
                        <a:rPr lang="fr-FR" i="1" dirty="0">
                          <a:effectLst/>
                        </a:rPr>
                        <a:t>D</a:t>
                      </a:r>
                      <a:br>
                        <a:rPr lang="fr-FR" i="1" dirty="0">
                          <a:effectLst/>
                        </a:rPr>
                      </a:br>
                      <a:endParaRPr lang="fr-FR" i="1" dirty="0">
                        <a:effectLst/>
                      </a:endParaRPr>
                    </a:p>
                  </a:txBody>
                  <a:tcPr marL="19050" marR="19050" marT="19050" marB="19050">
                    <a:solidFill>
                      <a:schemeClr val="bg1"/>
                    </a:solidFil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526302266"/>
              </p:ext>
            </p:extLst>
          </p:nvPr>
        </p:nvGraphicFramePr>
        <p:xfrm>
          <a:off x="251520" y="5733256"/>
          <a:ext cx="8112224" cy="370840"/>
        </p:xfrm>
        <a:graphic>
          <a:graphicData uri="http://schemas.openxmlformats.org/drawingml/2006/table">
            <a:tbl>
              <a:tblPr firstRow="1" bandRow="1">
                <a:tableStyleId>{5C22544A-7EE6-4342-B048-85BDC9FD1C3A}</a:tableStyleId>
              </a:tblPr>
              <a:tblGrid>
                <a:gridCol w="8112224"/>
              </a:tblGrid>
              <a:tr h="370840">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Les feuilles sont larges, courtes et coriaces. La hampe florale est glabre.</a:t>
                      </a:r>
                      <a:endParaRPr lang="fr-FR" sz="1600" dirty="0">
                        <a:latin typeface="Cambria" panose="02040503050406030204" pitchFamily="18" charset="0"/>
                        <a:ea typeface="Cambria" panose="02040503050406030204" pitchFamily="18" charset="0"/>
                      </a:endParaRPr>
                    </a:p>
                  </a:txBody>
                  <a:tcPr>
                    <a:noFill/>
                  </a:tcPr>
                </a:tc>
              </a:tr>
            </a:tbl>
          </a:graphicData>
        </a:graphic>
      </p:graphicFrame>
      <p:sp>
        <p:nvSpPr>
          <p:cNvPr id="3" name="Rectangle 1"/>
          <p:cNvSpPr>
            <a:spLocks noChangeArrowheads="1"/>
          </p:cNvSpPr>
          <p:nvPr/>
        </p:nvSpPr>
        <p:spPr bwMode="auto">
          <a:xfrm>
            <a:off x="1638300" y="357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fr-FR" altLang="fr-FR" smtClean="0">
                <a:solidFill>
                  <a:prstClr val="black"/>
                </a:solidFill>
                <a:latin typeface="Arial" pitchFamily="34" charset="0"/>
                <a:cs typeface="Arial" pitchFamily="34" charset="0"/>
              </a:rPr>
              <a:t/>
            </a:r>
            <a:br>
              <a:rPr lang="fr-FR" altLang="fr-FR" smtClean="0">
                <a:solidFill>
                  <a:prstClr val="black"/>
                </a:solidFill>
                <a:latin typeface="Arial" pitchFamily="34" charset="0"/>
                <a:cs typeface="Arial" pitchFamily="34" charset="0"/>
              </a:rPr>
            </a:br>
            <a:endParaRPr lang="fr-FR" altLang="fr-FR" smtClean="0">
              <a:solidFill>
                <a:prstClr val="black"/>
              </a:solidFill>
              <a:latin typeface="Arial" pitchFamily="34" charset="0"/>
              <a:cs typeface="Arial" pitchFamily="34"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4197190680"/>
              </p:ext>
            </p:extLst>
          </p:nvPr>
        </p:nvGraphicFramePr>
        <p:xfrm>
          <a:off x="179512" y="188640"/>
          <a:ext cx="8640960" cy="1008112"/>
        </p:xfrm>
        <a:graphic>
          <a:graphicData uri="http://schemas.openxmlformats.org/drawingml/2006/table">
            <a:tbl>
              <a:tblPr firstRow="1" bandRow="1">
                <a:tableStyleId>{5C22544A-7EE6-4342-B048-85BDC9FD1C3A}</a:tableStyleId>
              </a:tblPr>
              <a:tblGrid>
                <a:gridCol w="8640960"/>
              </a:tblGrid>
              <a:tr h="1008112">
                <a:tc>
                  <a:txBody>
                    <a:bodyPr/>
                    <a:lstStyle/>
                    <a:p>
                      <a:r>
                        <a:rPr lang="fr-FR" i="1" dirty="0" err="1" smtClean="0">
                          <a:solidFill>
                            <a:srgbClr val="FF0000"/>
                          </a:solidFill>
                          <a:effectLst/>
                          <a:latin typeface="Cambria" panose="02040503050406030204" pitchFamily="18" charset="0"/>
                          <a:ea typeface="Cambria" panose="02040503050406030204" pitchFamily="18" charset="0"/>
                        </a:rPr>
                        <a:t>Cephalanthera</a:t>
                      </a:r>
                      <a:r>
                        <a:rPr lang="fr-FR" i="1" dirty="0" smtClean="0">
                          <a:solidFill>
                            <a:srgbClr val="FF0000"/>
                          </a:solidFill>
                          <a:effectLst/>
                          <a:latin typeface="Cambria" panose="02040503050406030204" pitchFamily="18" charset="0"/>
                          <a:ea typeface="Cambria" panose="02040503050406030204" pitchFamily="18" charset="0"/>
                        </a:rPr>
                        <a:t> </a:t>
                      </a:r>
                      <a:r>
                        <a:rPr lang="fr-FR" i="1" dirty="0" err="1" smtClean="0">
                          <a:solidFill>
                            <a:srgbClr val="FF0000"/>
                          </a:solidFill>
                          <a:effectLst/>
                          <a:latin typeface="Cambria" panose="02040503050406030204" pitchFamily="18" charset="0"/>
                          <a:ea typeface="Cambria" panose="02040503050406030204" pitchFamily="18" charset="0"/>
                        </a:rPr>
                        <a:t>damasonium</a:t>
                      </a:r>
                      <a:r>
                        <a:rPr lang="fr-FR" dirty="0" smtClean="0">
                          <a:latin typeface="Cambria" panose="02040503050406030204" pitchFamily="18" charset="0"/>
                          <a:ea typeface="Cambria" panose="02040503050406030204" pitchFamily="18" charset="0"/>
                        </a:rPr>
                        <a:t> </a:t>
                      </a:r>
                      <a:r>
                        <a:rPr lang="fr-FR" b="0" i="0" dirty="0" smtClean="0">
                          <a:solidFill>
                            <a:srgbClr val="000000"/>
                          </a:solidFill>
                          <a:effectLst/>
                          <a:latin typeface="Cambria" panose="02040503050406030204" pitchFamily="18" charset="0"/>
                          <a:ea typeface="Cambria" panose="02040503050406030204" pitchFamily="18" charset="0"/>
                        </a:rPr>
                        <a:t>  </a:t>
                      </a:r>
                      <a:br>
                        <a:rPr lang="fr-FR" b="0" i="0" dirty="0" smtClean="0">
                          <a:solidFill>
                            <a:srgbClr val="000000"/>
                          </a:solidFill>
                          <a:effectLst/>
                          <a:latin typeface="Cambria" panose="02040503050406030204" pitchFamily="18" charset="0"/>
                          <a:ea typeface="Cambria" panose="02040503050406030204" pitchFamily="18" charset="0"/>
                        </a:rPr>
                      </a:br>
                      <a:r>
                        <a:rPr lang="fr-FR" sz="1800" b="0" i="1" dirty="0" err="1" smtClean="0">
                          <a:solidFill>
                            <a:srgbClr val="000000"/>
                          </a:solidFill>
                          <a:effectLst/>
                          <a:latin typeface="Cambria" panose="02040503050406030204" pitchFamily="18" charset="0"/>
                          <a:ea typeface="Cambria" panose="02040503050406030204" pitchFamily="18" charset="0"/>
                        </a:rPr>
                        <a:t>Cephalanthera</a:t>
                      </a:r>
                      <a:r>
                        <a:rPr lang="fr-FR" sz="1800" b="0" i="1" dirty="0" smtClean="0">
                          <a:solidFill>
                            <a:srgbClr val="000000"/>
                          </a:solidFill>
                          <a:effectLst/>
                          <a:latin typeface="Cambria" panose="02040503050406030204" pitchFamily="18" charset="0"/>
                          <a:ea typeface="Cambria" panose="02040503050406030204" pitchFamily="18" charset="0"/>
                        </a:rPr>
                        <a:t> </a:t>
                      </a:r>
                      <a:r>
                        <a:rPr lang="fr-FR" sz="1800" b="0" i="1" dirty="0" err="1" smtClean="0">
                          <a:solidFill>
                            <a:srgbClr val="000000"/>
                          </a:solidFill>
                          <a:effectLst/>
                          <a:latin typeface="Cambria" panose="02040503050406030204" pitchFamily="18" charset="0"/>
                          <a:ea typeface="Cambria" panose="02040503050406030204" pitchFamily="18" charset="0"/>
                        </a:rPr>
                        <a:t>pallens</a:t>
                      </a:r>
                      <a:r>
                        <a:rPr lang="fr-FR" b="0" i="0" dirty="0" smtClean="0">
                          <a:solidFill>
                            <a:srgbClr val="000000"/>
                          </a:solidFill>
                          <a:effectLst/>
                          <a:latin typeface="Cambria" panose="02040503050406030204" pitchFamily="18" charset="0"/>
                          <a:ea typeface="Cambria" panose="02040503050406030204" pitchFamily="18" charset="0"/>
                        </a:rPr>
                        <a:t>  </a:t>
                      </a:r>
                      <a:r>
                        <a:rPr lang="fr-FR" sz="1400" b="0" i="0" dirty="0" smtClean="0">
                          <a:solidFill>
                            <a:srgbClr val="000000"/>
                          </a:solidFill>
                          <a:effectLst/>
                          <a:latin typeface="Cambria" panose="02040503050406030204" pitchFamily="18" charset="0"/>
                          <a:ea typeface="Cambria" panose="02040503050406030204" pitchFamily="18" charset="0"/>
                        </a:rPr>
                        <a:t>(S.B.JUNDZILL) L.C.M.RICHARD 1817</a:t>
                      </a:r>
                      <a:br>
                        <a:rPr lang="fr-FR" sz="1400" b="0" i="0" dirty="0" smtClean="0">
                          <a:solidFill>
                            <a:srgbClr val="000000"/>
                          </a:solidFill>
                          <a:effectLst/>
                          <a:latin typeface="Cambria" panose="02040503050406030204" pitchFamily="18" charset="0"/>
                          <a:ea typeface="Cambria" panose="02040503050406030204" pitchFamily="18" charset="0"/>
                        </a:rPr>
                      </a:br>
                      <a:r>
                        <a:rPr lang="fr-FR" sz="1800" b="0" i="0" dirty="0" err="1" smtClean="0">
                          <a:solidFill>
                            <a:srgbClr val="000000"/>
                          </a:solidFill>
                          <a:effectLst/>
                          <a:latin typeface="Cambria" panose="02040503050406030204" pitchFamily="18" charset="0"/>
                          <a:ea typeface="Cambria" panose="02040503050406030204" pitchFamily="18" charset="0"/>
                        </a:rPr>
                        <a:t>Cephalanthère</a:t>
                      </a:r>
                      <a:r>
                        <a:rPr lang="fr-FR" sz="1800" b="0" i="0" dirty="0" smtClean="0">
                          <a:solidFill>
                            <a:srgbClr val="000000"/>
                          </a:solidFill>
                          <a:effectLst/>
                          <a:latin typeface="Cambria" panose="02040503050406030204" pitchFamily="18" charset="0"/>
                          <a:ea typeface="Cambria" panose="02040503050406030204" pitchFamily="18" charset="0"/>
                        </a:rPr>
                        <a:t> pâle</a:t>
                      </a:r>
                      <a:endParaRPr lang="fr-FR" sz="1800" b="0" dirty="0">
                        <a:solidFill>
                          <a:schemeClr val="tx1"/>
                        </a:solidFill>
                        <a:latin typeface="Cambria" panose="02040503050406030204" pitchFamily="18" charset="0"/>
                        <a:ea typeface="Cambria" panose="02040503050406030204" pitchFamily="18" charset="0"/>
                      </a:endParaRPr>
                    </a:p>
                  </a:txBody>
                  <a:tcPr>
                    <a:solidFill>
                      <a:schemeClr val="bg1"/>
                    </a:solidFill>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662361214"/>
              </p:ext>
            </p:extLst>
          </p:nvPr>
        </p:nvGraphicFramePr>
        <p:xfrm>
          <a:off x="323527" y="1628800"/>
          <a:ext cx="8568952" cy="3749040"/>
        </p:xfrm>
        <a:graphic>
          <a:graphicData uri="http://schemas.openxmlformats.org/drawingml/2006/table">
            <a:tbl>
              <a:tblPr firstRow="1" bandRow="1">
                <a:tableStyleId>{5C22544A-7EE6-4342-B048-85BDC9FD1C3A}</a:tableStyleId>
              </a:tblPr>
              <a:tblGrid>
                <a:gridCol w="2592289"/>
                <a:gridCol w="5976663"/>
              </a:tblGrid>
              <a:tr h="3143722">
                <a:tc>
                  <a:txBody>
                    <a:bodyPr/>
                    <a:lstStyle/>
                    <a:p>
                      <a:endParaRPr lang="fr-FR" dirty="0"/>
                    </a:p>
                  </a:txBody>
                  <a:tcPr>
                    <a:solidFill>
                      <a:schemeClr val="bg1"/>
                    </a:solidFill>
                  </a:tcPr>
                </a:tc>
                <a:tc>
                  <a:txBody>
                    <a:bodyPr/>
                    <a:lstStyle/>
                    <a:p>
                      <a:endParaRPr lang="fr-FR" sz="1600" b="0" i="0" dirty="0" smtClean="0">
                        <a:solidFill>
                          <a:srgbClr val="400000"/>
                        </a:solidFill>
                        <a:effectLst/>
                        <a:latin typeface="Cambria" panose="02040503050406030204" pitchFamily="18" charset="0"/>
                        <a:ea typeface="Cambria" panose="02040503050406030204" pitchFamily="18" charset="0"/>
                      </a:endParaRPr>
                    </a:p>
                    <a:p>
                      <a:r>
                        <a:rPr lang="fr-FR" sz="1600" b="0" i="0" dirty="0" smtClean="0">
                          <a:solidFill>
                            <a:srgbClr val="400000"/>
                          </a:solidFill>
                          <a:effectLst/>
                          <a:latin typeface="Cambria" panose="02040503050406030204" pitchFamily="18" charset="0"/>
                          <a:ea typeface="Cambria" panose="02040503050406030204" pitchFamily="18" charset="0"/>
                        </a:rPr>
                        <a:t>Nettement plus robuste,</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Cephalanthera</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damasonium</a:t>
                      </a:r>
                      <a:r>
                        <a:rPr lang="fr-FR" sz="1600" b="0" i="0" dirty="0" smtClean="0">
                          <a:solidFill>
                            <a:srgbClr val="000000"/>
                          </a:solidFill>
                          <a:effectLst/>
                          <a:latin typeface="Cambria" panose="02040503050406030204" pitchFamily="18" charset="0"/>
                          <a:ea typeface="Cambria" panose="02040503050406030204" pitchFamily="18" charset="0"/>
                        </a:rPr>
                        <a:t> n’a pas l’élégance des deux autres espèces du genre. Les pièces jaunâtres du périanthe convergent au point que la fleur ne s’ouvre que rarement, interdisant ainsi l’accès aux insectes pollinisateurs. La pointe du labelle est large et courte.</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1" dirty="0" err="1" smtClean="0">
                          <a:solidFill>
                            <a:srgbClr val="400000"/>
                          </a:solidFill>
                          <a:effectLst/>
                          <a:latin typeface="Cambria" panose="02040503050406030204" pitchFamily="18" charset="0"/>
                          <a:ea typeface="Cambria" panose="02040503050406030204" pitchFamily="18" charset="0"/>
                        </a:rPr>
                        <a:t>Cephalanthera</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damasonium</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0" dirty="0" smtClean="0">
                          <a:solidFill>
                            <a:srgbClr val="400000"/>
                          </a:solidFill>
                          <a:effectLst/>
                          <a:latin typeface="Cambria" panose="02040503050406030204" pitchFamily="18" charset="0"/>
                          <a:ea typeface="Cambria" panose="02040503050406030204" pitchFamily="18" charset="0"/>
                        </a:rPr>
                        <a:t>semble rare dans notre région et pousse de préférence en lisière de hêtraie.</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On peut observer que tout comme </a:t>
                      </a:r>
                      <a:r>
                        <a:rPr lang="fr-FR" sz="1600" b="0" i="1" dirty="0" err="1" smtClean="0">
                          <a:solidFill>
                            <a:srgbClr val="400000"/>
                          </a:solidFill>
                          <a:effectLst/>
                          <a:latin typeface="Cambria" panose="02040503050406030204" pitchFamily="18" charset="0"/>
                          <a:ea typeface="Cambria" panose="02040503050406030204" pitchFamily="18" charset="0"/>
                        </a:rPr>
                        <a:t>Cephalantheralongifolia</a:t>
                      </a:r>
                      <a:r>
                        <a:rPr lang="fr-FR" sz="1600" b="0" i="0" dirty="0" smtClean="0">
                          <a:solidFill>
                            <a:srgbClr val="400000"/>
                          </a:solidFill>
                          <a:effectLst/>
                          <a:latin typeface="Cambria" panose="02040503050406030204" pitchFamily="18" charset="0"/>
                          <a:ea typeface="Cambria" panose="02040503050406030204" pitchFamily="18" charset="0"/>
                        </a:rPr>
                        <a:t>, cette Orchidée croît par petits groupes de tiges, ce qui laisse bien supposer que la multiplication par voie végétative est le mode de reproduction prédominant, la pollinisation entomophile étant peu autorisée.</a:t>
                      </a:r>
                      <a:endParaRPr lang="fr-FR" sz="1600" dirty="0">
                        <a:latin typeface="Cambria" panose="02040503050406030204" pitchFamily="18" charset="0"/>
                        <a:ea typeface="Cambria" panose="02040503050406030204" pitchFamily="18" charset="0"/>
                      </a:endParaRPr>
                    </a:p>
                  </a:txBody>
                  <a:tcPr>
                    <a:solidFill>
                      <a:schemeClr val="bg1"/>
                    </a:solid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844824"/>
            <a:ext cx="2487549"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Tableau 8"/>
          <p:cNvGraphicFramePr>
            <a:graphicFrameLocks noGrp="1"/>
          </p:cNvGraphicFramePr>
          <p:nvPr>
            <p:extLst>
              <p:ext uri="{D42A27DB-BD31-4B8C-83A1-F6EECF244321}">
                <p14:modId xmlns:p14="http://schemas.microsoft.com/office/powerpoint/2010/main" val="854403133"/>
              </p:ext>
            </p:extLst>
          </p:nvPr>
        </p:nvGraphicFramePr>
        <p:xfrm>
          <a:off x="323524" y="1268760"/>
          <a:ext cx="8280924" cy="281940"/>
        </p:xfrm>
        <a:graphic>
          <a:graphicData uri="http://schemas.openxmlformats.org/drawingml/2006/table">
            <a:tbl>
              <a:tblPr/>
              <a:tblGrid>
                <a:gridCol w="690077"/>
                <a:gridCol w="690077"/>
                <a:gridCol w="690077"/>
                <a:gridCol w="690077"/>
                <a:gridCol w="690077"/>
                <a:gridCol w="690077"/>
                <a:gridCol w="690077"/>
                <a:gridCol w="690077"/>
                <a:gridCol w="690077"/>
                <a:gridCol w="690077"/>
                <a:gridCol w="690077"/>
                <a:gridCol w="690077"/>
              </a:tblGrid>
              <a:tr h="238125">
                <a:tc>
                  <a:txBody>
                    <a:bodyPr/>
                    <a:lstStyle/>
                    <a:p>
                      <a:pPr algn="ctr" fontAlgn="t"/>
                      <a:r>
                        <a:rPr lang="fr-FR" sz="1600" b="1" i="1" dirty="0" smtClean="0">
                          <a:solidFill>
                            <a:schemeClr val="bg1"/>
                          </a:solidFill>
                          <a:effectLst/>
                        </a:rPr>
                        <a:t>J</a:t>
                      </a:r>
                      <a:endParaRPr lang="fr-FR" sz="1600" b="1" i="1" dirty="0">
                        <a:solidFill>
                          <a:schemeClr val="bg1"/>
                        </a:solidFill>
                        <a:effectLst/>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E2A938"/>
                    </a:solidFill>
                  </a:tcPr>
                </a:tc>
                <a:tc>
                  <a:txBody>
                    <a:bodyPr/>
                    <a:lstStyle/>
                    <a:p>
                      <a:pPr algn="ctr" fontAlgn="t"/>
                      <a:r>
                        <a:rPr lang="fr-FR" sz="1600" b="1" i="1" dirty="0" smtClean="0">
                          <a:solidFill>
                            <a:schemeClr val="bg1"/>
                          </a:solidFill>
                          <a:effectLst/>
                        </a:rPr>
                        <a:t>F</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2A938"/>
                    </a:solidFill>
                  </a:tcPr>
                </a:tc>
                <a:tc>
                  <a:txBody>
                    <a:bodyPr/>
                    <a:lstStyle/>
                    <a:p>
                      <a:pPr algn="ctr" fontAlgn="t"/>
                      <a:r>
                        <a:rPr lang="fr-FR" sz="1600" b="1" i="1" dirty="0" smtClean="0">
                          <a:solidFill>
                            <a:schemeClr val="bg1"/>
                          </a:solidFill>
                          <a:effectLst/>
                        </a:rPr>
                        <a:t>M</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2A938"/>
                    </a:solidFill>
                  </a:tcPr>
                </a:tc>
                <a:tc>
                  <a:txBody>
                    <a:bodyPr/>
                    <a:lstStyle/>
                    <a:p>
                      <a:pPr algn="ctr" fontAlgn="t"/>
                      <a:r>
                        <a:rPr lang="fr-FR" sz="1600" b="1" i="1" dirty="0" smtClean="0">
                          <a:solidFill>
                            <a:schemeClr val="bg1"/>
                          </a:solidFill>
                          <a:effectLst/>
                        </a:rPr>
                        <a:t>A</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2A938"/>
                    </a:solidFill>
                  </a:tcPr>
                </a:tc>
                <a:tc>
                  <a:txBody>
                    <a:bodyPr/>
                    <a:lstStyle/>
                    <a:p>
                      <a:pPr algn="ctr" fontAlgn="t"/>
                      <a:r>
                        <a:rPr lang="fr-FR" sz="1600" b="1" i="1" dirty="0" smtClean="0">
                          <a:solidFill>
                            <a:schemeClr val="bg1"/>
                          </a:solidFill>
                          <a:effectLst/>
                        </a:rPr>
                        <a:t>M</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err="1" smtClean="0">
                          <a:solidFill>
                            <a:schemeClr val="bg1"/>
                          </a:solidFill>
                          <a:effectLst/>
                        </a:rPr>
                        <a:t>Jn</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2A938"/>
                    </a:solidFill>
                  </a:tcPr>
                </a:tc>
                <a:tc>
                  <a:txBody>
                    <a:bodyPr/>
                    <a:lstStyle/>
                    <a:p>
                      <a:pPr algn="ctr" fontAlgn="t"/>
                      <a:r>
                        <a:rPr lang="fr-FR" sz="1600" b="1" i="1" dirty="0" err="1" smtClean="0">
                          <a:solidFill>
                            <a:schemeClr val="bg1"/>
                          </a:solidFill>
                          <a:effectLst/>
                        </a:rPr>
                        <a:t>Jt</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2A938"/>
                    </a:solidFill>
                  </a:tcPr>
                </a:tc>
                <a:tc>
                  <a:txBody>
                    <a:bodyPr/>
                    <a:lstStyle/>
                    <a:p>
                      <a:pPr algn="ctr" fontAlgn="t"/>
                      <a:r>
                        <a:rPr lang="fr-FR" sz="1600" b="1" i="1" dirty="0" smtClean="0">
                          <a:solidFill>
                            <a:schemeClr val="bg1"/>
                          </a:solidFill>
                          <a:effectLst/>
                        </a:rPr>
                        <a:t>A</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2A938"/>
                    </a:solidFill>
                  </a:tcPr>
                </a:tc>
                <a:tc>
                  <a:txBody>
                    <a:bodyPr/>
                    <a:lstStyle/>
                    <a:p>
                      <a:pPr algn="ctr" fontAlgn="t"/>
                      <a:r>
                        <a:rPr lang="fr-FR" sz="1600" b="1" i="1" dirty="0" smtClean="0">
                          <a:solidFill>
                            <a:schemeClr val="bg1"/>
                          </a:solidFill>
                          <a:effectLst/>
                        </a:rPr>
                        <a:t>S</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2A938"/>
                    </a:solidFill>
                  </a:tcPr>
                </a:tc>
                <a:tc>
                  <a:txBody>
                    <a:bodyPr/>
                    <a:lstStyle/>
                    <a:p>
                      <a:pPr algn="ctr" fontAlgn="t"/>
                      <a:r>
                        <a:rPr lang="fr-FR" sz="1600" b="1" i="1" dirty="0" smtClean="0">
                          <a:solidFill>
                            <a:schemeClr val="bg1"/>
                          </a:solidFill>
                          <a:effectLst/>
                        </a:rPr>
                        <a:t>O</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2A938"/>
                    </a:solidFill>
                  </a:tcPr>
                </a:tc>
                <a:tc>
                  <a:txBody>
                    <a:bodyPr/>
                    <a:lstStyle/>
                    <a:p>
                      <a:pPr algn="ctr" fontAlgn="t"/>
                      <a:r>
                        <a:rPr lang="fr-FR" sz="1600" b="1" i="1" dirty="0" smtClean="0">
                          <a:solidFill>
                            <a:schemeClr val="bg1"/>
                          </a:solidFill>
                          <a:effectLst/>
                        </a:rPr>
                        <a:t>N</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2A938"/>
                    </a:solidFill>
                  </a:tcPr>
                </a:tc>
                <a:tc>
                  <a:txBody>
                    <a:bodyPr/>
                    <a:lstStyle/>
                    <a:p>
                      <a:pPr algn="ctr" fontAlgn="t"/>
                      <a:r>
                        <a:rPr lang="fr-FR" sz="1600" b="1" i="1" dirty="0" smtClean="0">
                          <a:solidFill>
                            <a:schemeClr val="bg1"/>
                          </a:solidFill>
                          <a:effectLst/>
                        </a:rPr>
                        <a:t>D</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E2A938"/>
                    </a:solidFill>
                  </a:tcPr>
                </a:tc>
              </a:tr>
            </a:tbl>
          </a:graphicData>
        </a:graphic>
      </p:graphicFrame>
      <p:sp>
        <p:nvSpPr>
          <p:cNvPr id="10" name="Rectangle 3"/>
          <p:cNvSpPr>
            <a:spLocks noChangeArrowheads="1"/>
          </p:cNvSpPr>
          <p:nvPr/>
        </p:nvSpPr>
        <p:spPr bwMode="auto">
          <a:xfrm>
            <a:off x="1662113" y="357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charset="0"/>
                <a:cs typeface="Arial" charset="0"/>
              </a:rPr>
              <a:t/>
            </a:r>
            <a:br>
              <a:rPr kumimoji="0" lang="fr-FR" altLang="fr-FR" sz="1800" b="0" i="0" u="none" strike="noStrike" cap="none" normalizeH="0" baseline="0" smtClean="0">
                <a:ln>
                  <a:noFill/>
                </a:ln>
                <a:solidFill>
                  <a:schemeClr val="tx1"/>
                </a:solidFill>
                <a:effectLst/>
                <a:latin typeface="Arial" charset="0"/>
                <a:cs typeface="Arial" charset="0"/>
              </a:rPr>
            </a:br>
            <a:endParaRPr kumimoji="0" lang="fr-FR" altLang="fr-FR"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816394053"/>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181689829"/>
              </p:ext>
            </p:extLst>
          </p:nvPr>
        </p:nvGraphicFramePr>
        <p:xfrm>
          <a:off x="395536" y="260648"/>
          <a:ext cx="8136904" cy="914400"/>
        </p:xfrm>
        <a:graphic>
          <a:graphicData uri="http://schemas.openxmlformats.org/drawingml/2006/table">
            <a:tbl>
              <a:tblPr firstRow="1" bandRow="1">
                <a:tableStyleId>{5C22544A-7EE6-4342-B048-85BDC9FD1C3A}</a:tableStyleId>
              </a:tblPr>
              <a:tblGrid>
                <a:gridCol w="8136904"/>
              </a:tblGrid>
              <a:tr h="370840">
                <a:tc>
                  <a:txBody>
                    <a:bodyPr/>
                    <a:lstStyle/>
                    <a:p>
                      <a:pPr algn="l"/>
                      <a:r>
                        <a:rPr lang="fr-FR" i="1" dirty="0" err="1" smtClean="0">
                          <a:solidFill>
                            <a:srgbClr val="E60000"/>
                          </a:solidFill>
                          <a:effectLst/>
                          <a:latin typeface="Cambria" panose="02040503050406030204" pitchFamily="18" charset="0"/>
                          <a:ea typeface="Cambria" panose="02040503050406030204" pitchFamily="18" charset="0"/>
                        </a:rPr>
                        <a:t>Cephalanthera</a:t>
                      </a:r>
                      <a:r>
                        <a:rPr lang="fr-FR" i="1" dirty="0" smtClean="0">
                          <a:solidFill>
                            <a:srgbClr val="E60000"/>
                          </a:solidFill>
                          <a:effectLst/>
                          <a:latin typeface="Cambria" panose="02040503050406030204" pitchFamily="18" charset="0"/>
                          <a:ea typeface="Cambria" panose="02040503050406030204" pitchFamily="18" charset="0"/>
                        </a:rPr>
                        <a:t> </a:t>
                      </a:r>
                      <a:r>
                        <a:rPr lang="fr-FR" i="1" dirty="0" err="1" smtClean="0">
                          <a:solidFill>
                            <a:srgbClr val="E60000"/>
                          </a:solidFill>
                          <a:effectLst/>
                          <a:latin typeface="Cambria" panose="02040503050406030204" pitchFamily="18" charset="0"/>
                          <a:ea typeface="Cambria" panose="02040503050406030204" pitchFamily="18" charset="0"/>
                        </a:rPr>
                        <a:t>longifolia</a:t>
                      </a:r>
                      <a:r>
                        <a:rPr lang="fr-FR" dirty="0" smtClean="0">
                          <a:solidFill>
                            <a:srgbClr val="E60000"/>
                          </a:solidFill>
                          <a:latin typeface="Cambria" panose="02040503050406030204" pitchFamily="18" charset="0"/>
                          <a:ea typeface="Cambria" panose="02040503050406030204" pitchFamily="18" charset="0"/>
                        </a:rPr>
                        <a:t> </a:t>
                      </a:r>
                      <a:r>
                        <a:rPr lang="fr-FR" b="0" i="0" dirty="0" smtClean="0">
                          <a:solidFill>
                            <a:srgbClr val="E60000"/>
                          </a:solidFill>
                          <a:effectLst/>
                          <a:latin typeface="Cambria" panose="02040503050406030204" pitchFamily="18" charset="0"/>
                          <a:ea typeface="Cambria" panose="02040503050406030204" pitchFamily="18" charset="0"/>
                        </a:rPr>
                        <a:t>  </a:t>
                      </a:r>
                      <a:r>
                        <a:rPr lang="fr-FR" sz="1600" b="0" i="0" dirty="0" smtClean="0">
                          <a:solidFill>
                            <a:srgbClr val="E60000"/>
                          </a:solidFill>
                          <a:effectLst/>
                          <a:latin typeface="Cambria" panose="02040503050406030204" pitchFamily="18" charset="0"/>
                          <a:ea typeface="Cambria" panose="02040503050406030204" pitchFamily="18" charset="0"/>
                        </a:rPr>
                        <a:t>(LINNE) K.FRITSCH 1888</a:t>
                      </a:r>
                      <a:r>
                        <a:rPr lang="fr-FR" sz="1600" dirty="0" smtClean="0">
                          <a:solidFill>
                            <a:srgbClr val="E60000"/>
                          </a:solidFill>
                          <a:latin typeface="Cambria" panose="02040503050406030204" pitchFamily="18" charset="0"/>
                          <a:ea typeface="Cambria" panose="02040503050406030204" pitchFamily="18" charset="0"/>
                        </a:rPr>
                        <a:t/>
                      </a:r>
                      <a:br>
                        <a:rPr lang="fr-FR" sz="1600" dirty="0" smtClean="0">
                          <a:solidFill>
                            <a:srgbClr val="E60000"/>
                          </a:solidFill>
                          <a:latin typeface="Cambria" panose="02040503050406030204" pitchFamily="18" charset="0"/>
                          <a:ea typeface="Cambria" panose="02040503050406030204" pitchFamily="18" charset="0"/>
                        </a:rPr>
                      </a:br>
                      <a:r>
                        <a:rPr lang="fr-FR" b="0" i="1" dirty="0" err="1" smtClean="0">
                          <a:solidFill>
                            <a:schemeClr val="tx1"/>
                          </a:solidFill>
                          <a:latin typeface="Cambria" panose="02040503050406030204" pitchFamily="18" charset="0"/>
                          <a:ea typeface="Cambria" panose="02040503050406030204" pitchFamily="18" charset="0"/>
                        </a:rPr>
                        <a:t>Cephalanthera</a:t>
                      </a:r>
                      <a:r>
                        <a:rPr lang="fr-FR" b="0" i="1" dirty="0" smtClean="0">
                          <a:solidFill>
                            <a:schemeClr val="tx1"/>
                          </a:solidFill>
                          <a:latin typeface="Cambria" panose="02040503050406030204" pitchFamily="18" charset="0"/>
                          <a:ea typeface="Cambria" panose="02040503050406030204" pitchFamily="18" charset="0"/>
                        </a:rPr>
                        <a:t> </a:t>
                      </a:r>
                      <a:r>
                        <a:rPr lang="fr-FR" b="0" i="1" dirty="0" err="1" smtClean="0">
                          <a:solidFill>
                            <a:schemeClr val="tx1"/>
                          </a:solidFill>
                          <a:latin typeface="Cambria" panose="02040503050406030204" pitchFamily="18" charset="0"/>
                          <a:ea typeface="Cambria" panose="02040503050406030204" pitchFamily="18" charset="0"/>
                        </a:rPr>
                        <a:t>ensifolia</a:t>
                      </a:r>
                      <a:r>
                        <a:rPr lang="fr-FR" dirty="0" smtClean="0">
                          <a:solidFill>
                            <a:schemeClr val="tx1"/>
                          </a:solidFill>
                          <a:latin typeface="Cambria" panose="02040503050406030204" pitchFamily="18" charset="0"/>
                          <a:ea typeface="Cambria" panose="02040503050406030204" pitchFamily="18" charset="0"/>
                        </a:rPr>
                        <a:t> </a:t>
                      </a:r>
                      <a:r>
                        <a:rPr lang="fr-FR" b="0" i="0" dirty="0" smtClean="0">
                          <a:solidFill>
                            <a:schemeClr val="tx1"/>
                          </a:solidFill>
                          <a:effectLst/>
                          <a:latin typeface="Cambria" panose="02040503050406030204" pitchFamily="18" charset="0"/>
                          <a:ea typeface="Cambria" panose="02040503050406030204" pitchFamily="18" charset="0"/>
                        </a:rPr>
                        <a:t> </a:t>
                      </a:r>
                      <a:r>
                        <a:rPr lang="fr-FR" sz="1600" b="0" i="0" dirty="0" smtClean="0">
                          <a:solidFill>
                            <a:schemeClr val="tx1"/>
                          </a:solidFill>
                          <a:effectLst/>
                          <a:latin typeface="Cambria" panose="02040503050406030204" pitchFamily="18" charset="0"/>
                          <a:ea typeface="Cambria" panose="02040503050406030204" pitchFamily="18" charset="0"/>
                        </a:rPr>
                        <a:t> (MURR) L.C.M.RICHARD 1818</a:t>
                      </a:r>
                      <a:r>
                        <a:rPr lang="fr-FR" sz="1600" dirty="0" smtClean="0">
                          <a:solidFill>
                            <a:schemeClr val="tx1"/>
                          </a:solidFill>
                          <a:latin typeface="Cambria" panose="02040503050406030204" pitchFamily="18" charset="0"/>
                          <a:ea typeface="Cambria" panose="02040503050406030204" pitchFamily="18" charset="0"/>
                        </a:rPr>
                        <a:t/>
                      </a:r>
                      <a:br>
                        <a:rPr lang="fr-FR" sz="1600" dirty="0" smtClean="0">
                          <a:solidFill>
                            <a:schemeClr val="tx1"/>
                          </a:solidFill>
                          <a:latin typeface="Cambria" panose="02040503050406030204" pitchFamily="18" charset="0"/>
                          <a:ea typeface="Cambria" panose="02040503050406030204" pitchFamily="18" charset="0"/>
                        </a:rPr>
                      </a:br>
                      <a:r>
                        <a:rPr lang="fr-FR" b="0" dirty="0" err="1" smtClean="0">
                          <a:solidFill>
                            <a:schemeClr val="tx1"/>
                          </a:solidFill>
                          <a:latin typeface="Cambria" panose="02040503050406030204" pitchFamily="18" charset="0"/>
                          <a:ea typeface="Cambria" panose="02040503050406030204" pitchFamily="18" charset="0"/>
                        </a:rPr>
                        <a:t>Céphalanthère</a:t>
                      </a:r>
                      <a:r>
                        <a:rPr lang="fr-FR" b="0" dirty="0" smtClean="0">
                          <a:solidFill>
                            <a:schemeClr val="tx1"/>
                          </a:solidFill>
                          <a:latin typeface="Cambria" panose="02040503050406030204" pitchFamily="18" charset="0"/>
                          <a:ea typeface="Cambria" panose="02040503050406030204" pitchFamily="18" charset="0"/>
                        </a:rPr>
                        <a:t> à longues feuilles.</a:t>
                      </a:r>
                    </a:p>
                  </a:txBody>
                  <a:tcPr>
                    <a:noFill/>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132032867"/>
              </p:ext>
            </p:extLst>
          </p:nvPr>
        </p:nvGraphicFramePr>
        <p:xfrm>
          <a:off x="395536" y="1960736"/>
          <a:ext cx="7920880" cy="4248472"/>
        </p:xfrm>
        <a:graphic>
          <a:graphicData uri="http://schemas.openxmlformats.org/drawingml/2006/table">
            <a:tbl>
              <a:tblPr firstRow="1" bandRow="1">
                <a:tableStyleId>{5C22544A-7EE6-4342-B048-85BDC9FD1C3A}</a:tableStyleId>
              </a:tblPr>
              <a:tblGrid>
                <a:gridCol w="2376264"/>
                <a:gridCol w="5544616"/>
              </a:tblGrid>
              <a:tr h="4248472">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a:txBody>
                  <a:tcPr>
                    <a:solidFill>
                      <a:schemeClr val="bg1"/>
                    </a:solidFill>
                  </a:tcPr>
                </a:tc>
                <a:tc>
                  <a:txBody>
                    <a:bodyPr/>
                    <a:lstStyle/>
                    <a:p>
                      <a:r>
                        <a:rPr lang="fr-FR" sz="1600" b="0" i="1" dirty="0" err="1" smtClean="0">
                          <a:solidFill>
                            <a:srgbClr val="400000"/>
                          </a:solidFill>
                          <a:effectLst/>
                          <a:latin typeface="Cambria" panose="02040503050406030204" pitchFamily="18" charset="0"/>
                          <a:ea typeface="Cambria" panose="02040503050406030204" pitchFamily="18" charset="0"/>
                        </a:rPr>
                        <a:t>Cephalanthera</a:t>
                      </a:r>
                      <a:r>
                        <a:rPr lang="fr-FR" sz="1600" b="0" i="1" dirty="0" smtClean="0">
                          <a:solidFill>
                            <a:srgbClr val="400000"/>
                          </a:solidFill>
                          <a:effectLst/>
                          <a:latin typeface="Cambria" panose="02040503050406030204" pitchFamily="18" charset="0"/>
                          <a:ea typeface="Cambria" panose="02040503050406030204" pitchFamily="18" charset="0"/>
                        </a:rPr>
                        <a:t> </a:t>
                      </a:r>
                      <a:r>
                        <a:rPr lang="fr-FR" sz="1600" b="0" i="1" dirty="0" err="1" smtClean="0">
                          <a:solidFill>
                            <a:srgbClr val="400000"/>
                          </a:solidFill>
                          <a:effectLst/>
                          <a:latin typeface="Cambria" panose="02040503050406030204" pitchFamily="18" charset="0"/>
                          <a:ea typeface="Cambria" panose="02040503050406030204" pitchFamily="18" charset="0"/>
                        </a:rPr>
                        <a:t>longifolia</a:t>
                      </a:r>
                      <a:r>
                        <a:rPr lang="fr-FR" sz="1600" b="0" i="0" dirty="0" smtClean="0">
                          <a:solidFill>
                            <a:srgbClr val="400000"/>
                          </a:solidFill>
                          <a:effectLst/>
                          <a:latin typeface="Cambria" panose="02040503050406030204" pitchFamily="18" charset="0"/>
                          <a:ea typeface="Cambria" panose="02040503050406030204" pitchFamily="18" charset="0"/>
                        </a:rPr>
                        <a:t> est d’apparence plus robuste que son homologue rouge : l’inflorescence est plus fournie, les feuilles sont plus grandes, l’espèce est également plus forestière et sans doute aussi un peu plus précoce.</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La fleur d’un blanc immaculé s’entrouvre à peine pour laisser apparaître un labelle rétréci en son milieu qui se termine en </a:t>
                      </a:r>
                      <a:r>
                        <a:rPr lang="fr-FR" sz="1600" b="0" i="0" dirty="0" err="1" smtClean="0">
                          <a:solidFill>
                            <a:srgbClr val="400000"/>
                          </a:solidFill>
                          <a:effectLst/>
                          <a:latin typeface="Cambria" panose="02040503050406030204" pitchFamily="18" charset="0"/>
                          <a:ea typeface="Cambria" panose="02040503050406030204" pitchFamily="18" charset="0"/>
                        </a:rPr>
                        <a:t>coeur</a:t>
                      </a:r>
                      <a:r>
                        <a:rPr lang="fr-FR" sz="1600" b="0" i="0" dirty="0" smtClean="0">
                          <a:solidFill>
                            <a:srgbClr val="400000"/>
                          </a:solidFill>
                          <a:effectLst/>
                          <a:latin typeface="Cambria" panose="02040503050406030204" pitchFamily="18" charset="0"/>
                          <a:ea typeface="Cambria" panose="02040503050406030204" pitchFamily="18" charset="0"/>
                        </a:rPr>
                        <a:t> et n’autorise que la visite de petits insectes.</a:t>
                      </a: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dirty="0" smtClean="0">
                          <a:latin typeface="Cambria" panose="02040503050406030204" pitchFamily="18" charset="0"/>
                          <a:ea typeface="Cambria" panose="02040503050406030204" pitchFamily="18" charset="0"/>
                        </a:rPr>
                        <a:t/>
                      </a:r>
                      <a:br>
                        <a:rPr lang="fr-FR" sz="1600" dirty="0" smtClean="0">
                          <a:latin typeface="Cambria" panose="02040503050406030204" pitchFamily="18" charset="0"/>
                          <a:ea typeface="Cambria" panose="02040503050406030204" pitchFamily="18" charset="0"/>
                        </a:rPr>
                      </a:br>
                      <a:r>
                        <a:rPr lang="fr-FR" sz="1600" b="0" i="0" dirty="0" smtClean="0">
                          <a:solidFill>
                            <a:srgbClr val="400000"/>
                          </a:solidFill>
                          <a:effectLst/>
                          <a:latin typeface="Cambria" panose="02040503050406030204" pitchFamily="18" charset="0"/>
                          <a:ea typeface="Cambria" panose="02040503050406030204" pitchFamily="18" charset="0"/>
                        </a:rPr>
                        <a:t>Formant parfois d’imposantes populations qui attirent le regard du promeneur cette Orchidée est souvent victime de cueillettes intempestives.</a:t>
                      </a:r>
                      <a:endParaRPr lang="fr-FR" dirty="0"/>
                    </a:p>
                  </a:txBody>
                  <a:tcPr>
                    <a:solidFill>
                      <a:schemeClr val="bg1"/>
                    </a:solidFil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953645217"/>
              </p:ext>
            </p:extLst>
          </p:nvPr>
        </p:nvGraphicFramePr>
        <p:xfrm>
          <a:off x="467544" y="5517232"/>
          <a:ext cx="7824192" cy="822960"/>
        </p:xfrm>
        <a:graphic>
          <a:graphicData uri="http://schemas.openxmlformats.org/drawingml/2006/table">
            <a:tbl>
              <a:tblPr firstRow="1" bandRow="1">
                <a:tableStyleId>{5C22544A-7EE6-4342-B048-85BDC9FD1C3A}</a:tableStyleId>
              </a:tblPr>
              <a:tblGrid>
                <a:gridCol w="7824192"/>
              </a:tblGrid>
              <a:tr h="576064">
                <a:tc>
                  <a:txBody>
                    <a:bodyPr/>
                    <a:lstStyle/>
                    <a:p>
                      <a:r>
                        <a:rPr lang="fr-FR" sz="1600" b="0" i="0" dirty="0" smtClean="0">
                          <a:solidFill>
                            <a:srgbClr val="400000"/>
                          </a:solidFill>
                          <a:effectLst/>
                          <a:latin typeface="Cambria" panose="02040503050406030204" pitchFamily="18" charset="0"/>
                          <a:ea typeface="Cambria" panose="02040503050406030204" pitchFamily="18" charset="0"/>
                        </a:rPr>
                        <a:t>Les feuilles souvent sur deux rangs opposés, linéaires et dressées lui ont valu l’appellation outre-manche de "</a:t>
                      </a:r>
                      <a:r>
                        <a:rPr lang="fr-FR" sz="1600" b="0" i="0" dirty="0" err="1" smtClean="0">
                          <a:solidFill>
                            <a:srgbClr val="400000"/>
                          </a:solidFill>
                          <a:effectLst/>
                          <a:latin typeface="Cambria" panose="02040503050406030204" pitchFamily="18" charset="0"/>
                          <a:ea typeface="Cambria" panose="02040503050406030204" pitchFamily="18" charset="0"/>
                        </a:rPr>
                        <a:t>Céphalanthère</a:t>
                      </a:r>
                      <a:r>
                        <a:rPr lang="fr-FR" sz="1600" b="0" i="0" dirty="0" smtClean="0">
                          <a:solidFill>
                            <a:srgbClr val="400000"/>
                          </a:solidFill>
                          <a:effectLst/>
                          <a:latin typeface="Cambria" panose="02040503050406030204" pitchFamily="18" charset="0"/>
                          <a:ea typeface="Cambria" panose="02040503050406030204" pitchFamily="18" charset="0"/>
                        </a:rPr>
                        <a:t> à feuilles en épée". Ici la base du labelle blanc est parée d’une tache jaune orangé.</a:t>
                      </a:r>
                      <a:endParaRPr lang="fr-FR" sz="1600" dirty="0">
                        <a:latin typeface="Cambria" panose="02040503050406030204" pitchFamily="18" charset="0"/>
                        <a:ea typeface="Cambria" panose="02040503050406030204" pitchFamily="18" charset="0"/>
                      </a:endParaRPr>
                    </a:p>
                  </a:txBody>
                  <a:tcPr>
                    <a:noFill/>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2232248" cy="340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au 1"/>
          <p:cNvGraphicFramePr>
            <a:graphicFrameLocks noGrp="1"/>
          </p:cNvGraphicFramePr>
          <p:nvPr>
            <p:extLst>
              <p:ext uri="{D42A27DB-BD31-4B8C-83A1-F6EECF244321}">
                <p14:modId xmlns:p14="http://schemas.microsoft.com/office/powerpoint/2010/main" val="195323661"/>
              </p:ext>
            </p:extLst>
          </p:nvPr>
        </p:nvGraphicFramePr>
        <p:xfrm>
          <a:off x="467544" y="1397000"/>
          <a:ext cx="8352928" cy="370840"/>
        </p:xfrm>
        <a:graphic>
          <a:graphicData uri="http://schemas.openxmlformats.org/drawingml/2006/table">
            <a:tbl>
              <a:tblPr firstRow="1" bandRow="1">
                <a:tableStyleId>{5C22544A-7EE6-4342-B048-85BDC9FD1C3A}</a:tableStyleId>
              </a:tblPr>
              <a:tblGrid>
                <a:gridCol w="8352928"/>
              </a:tblGrid>
              <a:tr h="370840">
                <a:tc>
                  <a:txBody>
                    <a:bodyPr/>
                    <a:lstStyle/>
                    <a:p>
                      <a:endParaRPr lang="fr-FR" dirty="0"/>
                    </a:p>
                  </a:txBody>
                  <a:tcPr>
                    <a:solidFill>
                      <a:schemeClr val="bg1"/>
                    </a:solidFill>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040645816"/>
              </p:ext>
            </p:extLst>
          </p:nvPr>
        </p:nvGraphicFramePr>
        <p:xfrm>
          <a:off x="414335" y="1412776"/>
          <a:ext cx="7974088" cy="281940"/>
        </p:xfrm>
        <a:graphic>
          <a:graphicData uri="http://schemas.openxmlformats.org/drawingml/2006/table">
            <a:tbl>
              <a:tblPr/>
              <a:tblGrid>
                <a:gridCol w="658411"/>
                <a:gridCol w="658411"/>
                <a:gridCol w="658411"/>
                <a:gridCol w="487712"/>
                <a:gridCol w="170699"/>
                <a:gridCol w="682796"/>
                <a:gridCol w="243856"/>
                <a:gridCol w="463326"/>
                <a:gridCol w="658411"/>
                <a:gridCol w="658411"/>
                <a:gridCol w="658411"/>
                <a:gridCol w="658411"/>
                <a:gridCol w="658411"/>
                <a:gridCol w="658411"/>
              </a:tblGrid>
              <a:tr h="257175">
                <a:tc>
                  <a:txBody>
                    <a:bodyPr/>
                    <a:lstStyle/>
                    <a:p>
                      <a:pPr algn="ctr" fontAlgn="t"/>
                      <a:r>
                        <a:rPr lang="fr-FR" sz="1600" b="1" i="1" dirty="0" smtClean="0">
                          <a:solidFill>
                            <a:schemeClr val="bg1"/>
                          </a:solidFill>
                          <a:effectLst/>
                        </a:rPr>
                        <a:t>J</a:t>
                      </a:r>
                      <a:endParaRPr lang="fr-FR" sz="1600" b="1" i="1" dirty="0">
                        <a:solidFill>
                          <a:schemeClr val="bg1"/>
                        </a:solidFill>
                        <a:effectLst/>
                      </a:endParaRPr>
                    </a:p>
                  </a:txBody>
                  <a:tcPr marL="19050" marR="19050" marT="19050" marB="19050">
                    <a:lnL>
                      <a:noFill/>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F</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M</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A</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A</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smtClean="0">
                          <a:solidFill>
                            <a:schemeClr val="bg1"/>
                          </a:solidFill>
                          <a:effectLst/>
                        </a:rPr>
                        <a:t>M</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err="1" smtClean="0">
                          <a:solidFill>
                            <a:schemeClr val="bg1"/>
                          </a:solidFill>
                          <a:effectLst/>
                        </a:rPr>
                        <a:t>Jn</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t"/>
                      <a:r>
                        <a:rPr lang="fr-FR" sz="1600" b="1" i="1" dirty="0" err="1" smtClean="0">
                          <a:solidFill>
                            <a:schemeClr val="bg1"/>
                          </a:solidFill>
                          <a:effectLst/>
                        </a:rPr>
                        <a:t>Jn</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err="1" smtClean="0">
                          <a:solidFill>
                            <a:schemeClr val="bg1"/>
                          </a:solidFill>
                          <a:effectLst/>
                        </a:rPr>
                        <a:t>Jt</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A</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S</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O</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N</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C9933"/>
                    </a:solidFill>
                  </a:tcPr>
                </a:tc>
                <a:tc>
                  <a:txBody>
                    <a:bodyPr/>
                    <a:lstStyle/>
                    <a:p>
                      <a:pPr algn="ctr" fontAlgn="t"/>
                      <a:r>
                        <a:rPr lang="fr-FR" sz="1600" b="1" i="1" dirty="0" smtClean="0">
                          <a:solidFill>
                            <a:schemeClr val="bg1"/>
                          </a:solidFill>
                          <a:effectLst/>
                        </a:rPr>
                        <a:t>D</a:t>
                      </a:r>
                      <a:endParaRPr lang="fr-FR" sz="1600" b="1" i="1" dirty="0">
                        <a:solidFill>
                          <a:schemeClr val="bg1"/>
                        </a:solidFill>
                        <a:effectLst/>
                      </a:endParaRPr>
                    </a:p>
                  </a:txBody>
                  <a:tcPr marL="19050" marR="19050" marT="19050" marB="19050">
                    <a:lnL w="12700" cap="flat" cmpd="sng" algn="ctr">
                      <a:solidFill>
                        <a:schemeClr val="tx1"/>
                      </a:solidFill>
                      <a:prstDash val="solid"/>
                      <a:round/>
                      <a:headEnd type="none" w="med" len="med"/>
                      <a:tailEnd type="none" w="med" len="med"/>
                    </a:lnL>
                    <a:lnR>
                      <a:noFill/>
                    </a:lnR>
                    <a:lnT>
                      <a:noFill/>
                    </a:lnT>
                    <a:lnB>
                      <a:noFill/>
                    </a:lnB>
                    <a:solidFill>
                      <a:srgbClr val="CC9933"/>
                    </a:solidFill>
                  </a:tcPr>
                </a:tc>
              </a:tr>
            </a:tbl>
          </a:graphicData>
        </a:graphic>
      </p:graphicFrame>
      <p:sp>
        <p:nvSpPr>
          <p:cNvPr id="7" name="Rectangle 3"/>
          <p:cNvSpPr>
            <a:spLocks noChangeArrowheads="1"/>
          </p:cNvSpPr>
          <p:nvPr/>
        </p:nvSpPr>
        <p:spPr bwMode="auto">
          <a:xfrm>
            <a:off x="1662113" y="357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charset="0"/>
                <a:cs typeface="Arial" charset="0"/>
              </a:rPr>
              <a:t/>
            </a:r>
            <a:br>
              <a:rPr kumimoji="0" lang="fr-FR" altLang="fr-FR" sz="1800" b="0" i="0" u="none" strike="noStrike" cap="none" normalizeH="0" baseline="0" smtClean="0">
                <a:ln>
                  <a:noFill/>
                </a:ln>
                <a:solidFill>
                  <a:schemeClr val="tx1"/>
                </a:solidFill>
                <a:effectLst/>
                <a:latin typeface="Arial" charset="0"/>
                <a:cs typeface="Arial" charset="0"/>
              </a:rPr>
            </a:br>
            <a:endParaRPr kumimoji="0" lang="fr-FR" altLang="fr-FR"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492785100"/>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1930</TotalTime>
  <Words>3644</Words>
  <Application>Microsoft Office PowerPoint</Application>
  <PresentationFormat>Affichage à l'écran (4:3)</PresentationFormat>
  <Paragraphs>1146</Paragraphs>
  <Slides>63</Slides>
  <Notes>1</Notes>
  <HiddenSlides>0</HiddenSlides>
  <MMClips>0</MMClips>
  <ScaleCrop>false</ScaleCrop>
  <HeadingPairs>
    <vt:vector size="4" baseType="variant">
      <vt:variant>
        <vt:lpstr>Thème</vt:lpstr>
      </vt:variant>
      <vt:variant>
        <vt:i4>1</vt:i4>
      </vt:variant>
      <vt:variant>
        <vt:lpstr>Titres des diapositives</vt:lpstr>
      </vt:variant>
      <vt:variant>
        <vt:i4>63</vt:i4>
      </vt:variant>
    </vt:vector>
  </HeadingPairs>
  <TitlesOfParts>
    <vt:vector size="64"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Jean-Pierre</dc:creator>
  <cp:lastModifiedBy>Jean-Pierre</cp:lastModifiedBy>
  <cp:revision>115</cp:revision>
  <dcterms:created xsi:type="dcterms:W3CDTF">2020-11-08T09:09:16Z</dcterms:created>
  <dcterms:modified xsi:type="dcterms:W3CDTF">2020-11-20T11:16:06Z</dcterms:modified>
</cp:coreProperties>
</file>